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2" r:id="rId1"/>
  </p:sldMasterIdLst>
  <p:sldIdLst>
    <p:sldId id="256" r:id="rId2"/>
    <p:sldId id="260" r:id="rId3"/>
    <p:sldId id="259" r:id="rId4"/>
    <p:sldId id="258" r:id="rId5"/>
    <p:sldId id="261" r:id="rId6"/>
    <p:sldId id="262" r:id="rId7"/>
    <p:sldId id="263" r:id="rId8"/>
    <p:sldId id="264" r:id="rId9"/>
    <p:sldId id="265" r:id="rId10"/>
    <p:sldId id="266" r:id="rId11"/>
    <p:sldId id="267" r:id="rId12"/>
    <p:sldId id="269" r:id="rId13"/>
    <p:sldId id="270" r:id="rId14"/>
    <p:sldId id="272"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7" d="100"/>
          <a:sy n="87" d="100"/>
        </p:scale>
        <p:origin x="61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08-Jun-20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58541491"/>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08-Jun-20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85756596"/>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08-Jun-20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87033558"/>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08-Jun-20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06822014"/>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08-Jun-20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67610902"/>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08-Jun-20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67805134"/>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08-Jun-20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93873748"/>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08-Jun-20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53829441"/>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08-Jun-20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34214676"/>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08-Jun-20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59354663"/>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08-Jun-20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91635319"/>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08-Jun-20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88772860"/>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08-Jun-20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29366625"/>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08-Jun-20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8881165"/>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08-Jun-20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15363777"/>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08-Jun-20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99557636"/>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alphaModFix amt="15000"/>
            <a:lum/>
          </a:blip>
          <a:srcRect/>
          <a:stretch>
            <a:fillRect l="-5000" t="-15000" r="20000" b="-22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08-Jun-20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5753356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Lst>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 Id="rId5" Type="http://schemas.openxmlformats.org/officeDocument/2006/relationships/image" Target="../media/image24.jpe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BD448-4564-41D0-9E81-9729DEFF3633}"/>
              </a:ext>
            </a:extLst>
          </p:cNvPr>
          <p:cNvSpPr>
            <a:spLocks noGrp="1"/>
          </p:cNvSpPr>
          <p:nvPr>
            <p:ph type="ctrTitle"/>
          </p:nvPr>
        </p:nvSpPr>
        <p:spPr>
          <a:xfrm>
            <a:off x="1275713" y="1946708"/>
            <a:ext cx="7696310" cy="2309970"/>
          </a:xfrm>
        </p:spPr>
        <p:txBody>
          <a:bodyPr/>
          <a:lstStyle/>
          <a:p>
            <a:r>
              <a:rPr lang="en-US" sz="6000" b="1" dirty="0">
                <a:solidFill>
                  <a:schemeClr val="accent2">
                    <a:lumMod val="75000"/>
                  </a:schemeClr>
                </a:solidFill>
              </a:rPr>
              <a:t>Activity Report</a:t>
            </a:r>
            <a:br>
              <a:rPr lang="en-US" sz="6000" b="1" dirty="0">
                <a:solidFill>
                  <a:schemeClr val="accent2">
                    <a:lumMod val="75000"/>
                  </a:schemeClr>
                </a:solidFill>
              </a:rPr>
            </a:br>
            <a:r>
              <a:rPr lang="en-US" sz="6000" b="1" dirty="0">
                <a:solidFill>
                  <a:schemeClr val="accent2">
                    <a:lumMod val="75000"/>
                  </a:schemeClr>
                </a:solidFill>
              </a:rPr>
              <a:t> for </a:t>
            </a:r>
            <a:r>
              <a:rPr lang="ro-RO" sz="6000" b="1" dirty="0">
                <a:solidFill>
                  <a:schemeClr val="accent2">
                    <a:lumMod val="75000"/>
                  </a:schemeClr>
                </a:solidFill>
              </a:rPr>
              <a:t>2019</a:t>
            </a:r>
          </a:p>
        </p:txBody>
      </p:sp>
      <p:pic>
        <p:nvPicPr>
          <p:cNvPr id="4" name="Picture 3">
            <a:extLst>
              <a:ext uri="{FF2B5EF4-FFF2-40B4-BE49-F238E27FC236}">
                <a16:creationId xmlns:a16="http://schemas.microsoft.com/office/drawing/2014/main" id="{EE27F736-F8FF-4746-ABE6-218065A2A004}"/>
              </a:ext>
            </a:extLst>
          </p:cNvPr>
          <p:cNvPicPr>
            <a:picLocks noChangeAspect="1"/>
          </p:cNvPicPr>
          <p:nvPr/>
        </p:nvPicPr>
        <p:blipFill>
          <a:blip r:embed="rId2"/>
          <a:stretch>
            <a:fillRect/>
          </a:stretch>
        </p:blipFill>
        <p:spPr>
          <a:xfrm>
            <a:off x="683830" y="-147568"/>
            <a:ext cx="2114453" cy="1916072"/>
          </a:xfrm>
          <a:prstGeom prst="rect">
            <a:avLst/>
          </a:prstGeom>
        </p:spPr>
      </p:pic>
    </p:spTree>
    <p:extLst>
      <p:ext uri="{BB962C8B-B14F-4D97-AF65-F5344CB8AC3E}">
        <p14:creationId xmlns:p14="http://schemas.microsoft.com/office/powerpoint/2010/main" val="2033456329"/>
      </p:ext>
    </p:extLst>
  </p:cSld>
  <p:clrMapOvr>
    <a:masterClrMapping/>
  </p:clrMapOvr>
  <mc:AlternateContent xmlns:mc="http://schemas.openxmlformats.org/markup-compatibility/2006" xmlns:p14="http://schemas.microsoft.com/office/powerpoint/2010/main">
    <mc:Choice Requires="p14">
      <p:transition p14:dur="10" advClick="0" advTm="3000">
        <p:wipe/>
      </p:transition>
    </mc:Choice>
    <mc:Fallback xmlns="">
      <p:transition advClick="0" advTm="3000">
        <p:wip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1104B-36E3-4402-893A-DCFD08F12643}"/>
              </a:ext>
            </a:extLst>
          </p:cNvPr>
          <p:cNvSpPr>
            <a:spLocks noGrp="1"/>
          </p:cNvSpPr>
          <p:nvPr>
            <p:ph type="title"/>
          </p:nvPr>
        </p:nvSpPr>
        <p:spPr>
          <a:xfrm>
            <a:off x="309199" y="156238"/>
            <a:ext cx="8596668" cy="1320800"/>
          </a:xfrm>
        </p:spPr>
        <p:txBody>
          <a:bodyPr>
            <a:normAutofit fontScale="90000"/>
          </a:bodyPr>
          <a:lstStyle/>
          <a:p>
            <a:r>
              <a:rPr lang="en-US" b="1" i="1" dirty="0"/>
              <a:t>Supporting the Pediatric Hematology Unit of the Oncological Institute</a:t>
            </a:r>
            <a:br>
              <a:rPr lang="en-US" dirty="0"/>
            </a:br>
            <a:endParaRPr lang="ro-RO" dirty="0"/>
          </a:p>
        </p:txBody>
      </p:sp>
      <p:sp>
        <p:nvSpPr>
          <p:cNvPr id="3" name="Content Placeholder 2">
            <a:extLst>
              <a:ext uri="{FF2B5EF4-FFF2-40B4-BE49-F238E27FC236}">
                <a16:creationId xmlns:a16="http://schemas.microsoft.com/office/drawing/2014/main" id="{93DE6AF2-ADD4-4EC8-BC7C-CDD9C81FB309}"/>
              </a:ext>
            </a:extLst>
          </p:cNvPr>
          <p:cNvSpPr>
            <a:spLocks noGrp="1"/>
          </p:cNvSpPr>
          <p:nvPr>
            <p:ph sz="half" idx="1"/>
          </p:nvPr>
        </p:nvSpPr>
        <p:spPr>
          <a:xfrm>
            <a:off x="2460623" y="3862715"/>
            <a:ext cx="2867578" cy="2681304"/>
          </a:xfrm>
        </p:spPr>
        <p:txBody>
          <a:bodyPr>
            <a:normAutofit/>
          </a:bodyPr>
          <a:lstStyle/>
          <a:p>
            <a:pPr marL="0" indent="0">
              <a:buNone/>
            </a:pPr>
            <a:r>
              <a:rPr lang="en-US" sz="2000" dirty="0">
                <a:solidFill>
                  <a:schemeClr val="tx1"/>
                </a:solidFill>
              </a:rPr>
              <a:t>The Unit is being weekly provided with about 100 liters of drinking water which is available to patients, parents, as well as medical staff.</a:t>
            </a:r>
            <a:endParaRPr lang="ro-RO" sz="2000" dirty="0">
              <a:solidFill>
                <a:schemeClr val="tx1"/>
              </a:solidFill>
            </a:endParaRPr>
          </a:p>
        </p:txBody>
      </p:sp>
      <p:sp>
        <p:nvSpPr>
          <p:cNvPr id="4" name="Content Placeholder 3">
            <a:extLst>
              <a:ext uri="{FF2B5EF4-FFF2-40B4-BE49-F238E27FC236}">
                <a16:creationId xmlns:a16="http://schemas.microsoft.com/office/drawing/2014/main" id="{0462A030-A46D-4C76-8798-CEB9C64F39A6}"/>
              </a:ext>
            </a:extLst>
          </p:cNvPr>
          <p:cNvSpPr>
            <a:spLocks noGrp="1"/>
          </p:cNvSpPr>
          <p:nvPr>
            <p:ph sz="half" idx="2"/>
          </p:nvPr>
        </p:nvSpPr>
        <p:spPr>
          <a:xfrm>
            <a:off x="5213269" y="1234315"/>
            <a:ext cx="5854534" cy="2280782"/>
          </a:xfrm>
        </p:spPr>
        <p:txBody>
          <a:bodyPr>
            <a:normAutofit/>
          </a:bodyPr>
          <a:lstStyle/>
          <a:p>
            <a:pPr marL="0" indent="0">
              <a:buNone/>
            </a:pPr>
            <a:r>
              <a:rPr lang="ro-RO" sz="2000" dirty="0">
                <a:solidFill>
                  <a:schemeClr val="tx1"/>
                </a:solidFill>
              </a:rPr>
              <a:t>In 2019 </a:t>
            </a:r>
            <a:r>
              <a:rPr lang="ro-RO" sz="2000" dirty="0" err="1">
                <a:solidFill>
                  <a:schemeClr val="tx1"/>
                </a:solidFill>
              </a:rPr>
              <a:t>the</a:t>
            </a:r>
            <a:r>
              <a:rPr lang="ro-RO" sz="2000" dirty="0">
                <a:solidFill>
                  <a:schemeClr val="tx1"/>
                </a:solidFill>
              </a:rPr>
              <a:t> Association </a:t>
            </a:r>
            <a:r>
              <a:rPr lang="ro-RO" sz="2000" dirty="0" err="1">
                <a:solidFill>
                  <a:schemeClr val="tx1"/>
                </a:solidFill>
              </a:rPr>
              <a:t>offered</a:t>
            </a:r>
            <a:r>
              <a:rPr lang="ro-RO" sz="2000" dirty="0">
                <a:solidFill>
                  <a:schemeClr val="tx1"/>
                </a:solidFill>
              </a:rPr>
              <a:t> </a:t>
            </a:r>
            <a:r>
              <a:rPr lang="ro-RO" sz="2000" dirty="0" err="1">
                <a:solidFill>
                  <a:schemeClr val="tx1"/>
                </a:solidFill>
              </a:rPr>
              <a:t>support</a:t>
            </a:r>
            <a:r>
              <a:rPr lang="ro-RO" sz="2000" dirty="0">
                <a:solidFill>
                  <a:schemeClr val="tx1"/>
                </a:solidFill>
              </a:rPr>
              <a:t> </a:t>
            </a:r>
            <a:r>
              <a:rPr lang="ro-RO" sz="2000" dirty="0" err="1">
                <a:solidFill>
                  <a:schemeClr val="tx1"/>
                </a:solidFill>
              </a:rPr>
              <a:t>to</a:t>
            </a:r>
            <a:r>
              <a:rPr lang="ro-RO" sz="2000" dirty="0">
                <a:solidFill>
                  <a:schemeClr val="tx1"/>
                </a:solidFill>
              </a:rPr>
              <a:t> </a:t>
            </a:r>
            <a:r>
              <a:rPr lang="ro-RO" sz="2000" dirty="0" err="1">
                <a:solidFill>
                  <a:schemeClr val="tx1"/>
                </a:solidFill>
              </a:rPr>
              <a:t>purchase</a:t>
            </a:r>
            <a:r>
              <a:rPr lang="ro-RO" sz="2000" dirty="0">
                <a:solidFill>
                  <a:schemeClr val="tx1"/>
                </a:solidFill>
              </a:rPr>
              <a:t> 3 </a:t>
            </a:r>
            <a:r>
              <a:rPr lang="ro-RO" sz="2000" dirty="0" err="1">
                <a:solidFill>
                  <a:schemeClr val="tx1"/>
                </a:solidFill>
              </a:rPr>
              <a:t>Braunostates</a:t>
            </a:r>
            <a:r>
              <a:rPr lang="ro-RO" sz="2000" dirty="0">
                <a:solidFill>
                  <a:schemeClr val="tx1"/>
                </a:solidFill>
              </a:rPr>
              <a:t> (</a:t>
            </a:r>
            <a:r>
              <a:rPr lang="ro-RO" sz="2000" dirty="0" err="1">
                <a:solidFill>
                  <a:schemeClr val="tx1"/>
                </a:solidFill>
              </a:rPr>
              <a:t>stands</a:t>
            </a:r>
            <a:r>
              <a:rPr lang="ro-RO" sz="2000" dirty="0">
                <a:solidFill>
                  <a:schemeClr val="tx1"/>
                </a:solidFill>
              </a:rPr>
              <a:t> for </a:t>
            </a:r>
            <a:r>
              <a:rPr lang="ro-RO" sz="2000" dirty="0" err="1">
                <a:solidFill>
                  <a:schemeClr val="tx1"/>
                </a:solidFill>
              </a:rPr>
              <a:t>BBraun</a:t>
            </a:r>
            <a:r>
              <a:rPr lang="ro-RO" sz="2000" dirty="0">
                <a:solidFill>
                  <a:schemeClr val="tx1"/>
                </a:solidFill>
              </a:rPr>
              <a:t> </a:t>
            </a:r>
            <a:r>
              <a:rPr lang="ro-RO" sz="2000" dirty="0" err="1">
                <a:solidFill>
                  <a:schemeClr val="tx1"/>
                </a:solidFill>
              </a:rPr>
              <a:t>Infusomate</a:t>
            </a:r>
            <a:r>
              <a:rPr lang="ro-RO" sz="2000" dirty="0">
                <a:solidFill>
                  <a:schemeClr val="tx1"/>
                </a:solidFill>
              </a:rPr>
              <a:t>), </a:t>
            </a:r>
            <a:r>
              <a:rPr lang="ro-RO" sz="2000" dirty="0" err="1">
                <a:solidFill>
                  <a:schemeClr val="tx1"/>
                </a:solidFill>
              </a:rPr>
              <a:t>perfusor</a:t>
            </a:r>
            <a:r>
              <a:rPr lang="ro-RO" sz="2000" dirty="0">
                <a:solidFill>
                  <a:schemeClr val="tx1"/>
                </a:solidFill>
              </a:rPr>
              <a:t> tubing </a:t>
            </a:r>
            <a:r>
              <a:rPr lang="ro-RO" sz="2000" dirty="0" err="1">
                <a:solidFill>
                  <a:schemeClr val="tx1"/>
                </a:solidFill>
              </a:rPr>
              <a:t>lines</a:t>
            </a:r>
            <a:r>
              <a:rPr lang="ro-RO" sz="2000" dirty="0">
                <a:solidFill>
                  <a:schemeClr val="tx1"/>
                </a:solidFill>
              </a:rPr>
              <a:t> (1800 </a:t>
            </a:r>
            <a:r>
              <a:rPr lang="ro-RO" sz="2000" dirty="0" err="1">
                <a:solidFill>
                  <a:schemeClr val="tx1"/>
                </a:solidFill>
              </a:rPr>
              <a:t>pcs</a:t>
            </a:r>
            <a:r>
              <a:rPr lang="ro-RO" sz="2000" dirty="0">
                <a:solidFill>
                  <a:schemeClr val="tx1"/>
                </a:solidFill>
              </a:rPr>
              <a:t>), </a:t>
            </a:r>
            <a:r>
              <a:rPr lang="ro-RO" sz="2000" dirty="0" err="1">
                <a:solidFill>
                  <a:schemeClr val="tx1"/>
                </a:solidFill>
              </a:rPr>
              <a:t>Vazovix</a:t>
            </a:r>
            <a:r>
              <a:rPr lang="ro-RO" sz="2000" dirty="0">
                <a:solidFill>
                  <a:schemeClr val="tx1"/>
                </a:solidFill>
              </a:rPr>
              <a:t> </a:t>
            </a:r>
            <a:r>
              <a:rPr lang="ro-RO" sz="2000" dirty="0" err="1">
                <a:solidFill>
                  <a:schemeClr val="tx1"/>
                </a:solidFill>
              </a:rPr>
              <a:t>Branula</a:t>
            </a:r>
            <a:r>
              <a:rPr lang="ro-RO" sz="2000" dirty="0">
                <a:solidFill>
                  <a:schemeClr val="tx1"/>
                </a:solidFill>
              </a:rPr>
              <a:t> (4000 </a:t>
            </a:r>
            <a:r>
              <a:rPr lang="ro-RO" sz="2000" dirty="0" err="1">
                <a:solidFill>
                  <a:schemeClr val="tx1"/>
                </a:solidFill>
              </a:rPr>
              <a:t>pcs</a:t>
            </a:r>
            <a:r>
              <a:rPr lang="ro-RO" sz="2000" dirty="0">
                <a:solidFill>
                  <a:schemeClr val="tx1"/>
                </a:solidFill>
              </a:rPr>
              <a:t>), </a:t>
            </a:r>
            <a:r>
              <a:rPr lang="ro-RO" sz="2000" dirty="0" err="1">
                <a:solidFill>
                  <a:schemeClr val="tx1"/>
                </a:solidFill>
              </a:rPr>
              <a:t>Syringes</a:t>
            </a:r>
            <a:r>
              <a:rPr lang="ro-RO" sz="2000" dirty="0">
                <a:solidFill>
                  <a:schemeClr val="tx1"/>
                </a:solidFill>
              </a:rPr>
              <a:t> for </a:t>
            </a:r>
            <a:r>
              <a:rPr lang="ro-RO" sz="2000" dirty="0" err="1">
                <a:solidFill>
                  <a:schemeClr val="tx1"/>
                </a:solidFill>
              </a:rPr>
              <a:t>syringomats</a:t>
            </a:r>
            <a:r>
              <a:rPr lang="ro-RO" sz="2000" dirty="0">
                <a:solidFill>
                  <a:schemeClr val="tx1"/>
                </a:solidFill>
              </a:rPr>
              <a:t> (660 </a:t>
            </a:r>
            <a:r>
              <a:rPr lang="ro-RO" sz="2000" dirty="0" err="1">
                <a:solidFill>
                  <a:schemeClr val="tx1"/>
                </a:solidFill>
              </a:rPr>
              <a:t>pcs</a:t>
            </a:r>
            <a:r>
              <a:rPr lang="ro-RO" sz="2000" dirty="0">
                <a:solidFill>
                  <a:schemeClr val="tx1"/>
                </a:solidFill>
              </a:rPr>
              <a:t>), </a:t>
            </a:r>
            <a:r>
              <a:rPr lang="ro-RO" sz="2000" dirty="0" err="1">
                <a:solidFill>
                  <a:schemeClr val="tx1"/>
                </a:solidFill>
              </a:rPr>
              <a:t>lumbar</a:t>
            </a:r>
            <a:r>
              <a:rPr lang="ro-RO" sz="2000" dirty="0">
                <a:solidFill>
                  <a:schemeClr val="tx1"/>
                </a:solidFill>
              </a:rPr>
              <a:t> </a:t>
            </a:r>
            <a:r>
              <a:rPr lang="ro-RO" sz="2000" dirty="0" err="1">
                <a:solidFill>
                  <a:schemeClr val="tx1"/>
                </a:solidFill>
              </a:rPr>
              <a:t>needles</a:t>
            </a:r>
            <a:r>
              <a:rPr lang="ro-RO" sz="2000" dirty="0">
                <a:solidFill>
                  <a:schemeClr val="tx1"/>
                </a:solidFill>
              </a:rPr>
              <a:t> (550 </a:t>
            </a:r>
            <a:r>
              <a:rPr lang="ro-RO" sz="2000" dirty="0" err="1">
                <a:solidFill>
                  <a:schemeClr val="tx1"/>
                </a:solidFill>
              </a:rPr>
              <a:t>pcs</a:t>
            </a:r>
            <a:r>
              <a:rPr lang="ro-RO" sz="2000" dirty="0">
                <a:solidFill>
                  <a:schemeClr val="tx1"/>
                </a:solidFill>
              </a:rPr>
              <a:t>)., a </a:t>
            </a:r>
            <a:r>
              <a:rPr lang="ro-RO" sz="2000" dirty="0" err="1">
                <a:solidFill>
                  <a:schemeClr val="tx1"/>
                </a:solidFill>
              </a:rPr>
              <a:t>multifunctional</a:t>
            </a:r>
            <a:r>
              <a:rPr lang="ro-RO" sz="2000" dirty="0">
                <a:solidFill>
                  <a:schemeClr val="tx1"/>
                </a:solidFill>
              </a:rPr>
              <a:t> </a:t>
            </a:r>
            <a:r>
              <a:rPr lang="ro-RO" sz="2000" dirty="0" err="1">
                <a:solidFill>
                  <a:schemeClr val="tx1"/>
                </a:solidFill>
              </a:rPr>
              <a:t>printing</a:t>
            </a:r>
            <a:r>
              <a:rPr lang="ro-RO" sz="2000" dirty="0">
                <a:solidFill>
                  <a:schemeClr val="tx1"/>
                </a:solidFill>
              </a:rPr>
              <a:t> </a:t>
            </a:r>
            <a:r>
              <a:rPr lang="ro-RO" sz="2000" dirty="0" err="1">
                <a:solidFill>
                  <a:schemeClr val="tx1"/>
                </a:solidFill>
              </a:rPr>
              <a:t>devise</a:t>
            </a:r>
            <a:r>
              <a:rPr lang="ro-RO" sz="2000" dirty="0">
                <a:solidFill>
                  <a:schemeClr val="tx1"/>
                </a:solidFill>
              </a:rPr>
              <a:t>.</a:t>
            </a:r>
          </a:p>
        </p:txBody>
      </p:sp>
      <p:pic>
        <p:nvPicPr>
          <p:cNvPr id="5" name="Picture 4">
            <a:extLst>
              <a:ext uri="{FF2B5EF4-FFF2-40B4-BE49-F238E27FC236}">
                <a16:creationId xmlns:a16="http://schemas.microsoft.com/office/drawing/2014/main" id="{A22134A8-9D30-4710-8F6B-640ED0BE1E7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83672" y="1656608"/>
            <a:ext cx="2066923" cy="3544784"/>
          </a:xfrm>
          <a:prstGeom prst="rect">
            <a:avLst/>
          </a:prstGeom>
        </p:spPr>
      </p:pic>
      <p:pic>
        <p:nvPicPr>
          <p:cNvPr id="6" name="Picture 5">
            <a:extLst>
              <a:ext uri="{FF2B5EF4-FFF2-40B4-BE49-F238E27FC236}">
                <a16:creationId xmlns:a16="http://schemas.microsoft.com/office/drawing/2014/main" id="{3DCCC462-D0D2-4FF3-9F78-A5365718EA6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97984" y="3163333"/>
            <a:ext cx="2867578" cy="2150683"/>
          </a:xfrm>
          <a:prstGeom prst="rect">
            <a:avLst/>
          </a:prstGeom>
        </p:spPr>
      </p:pic>
      <p:pic>
        <p:nvPicPr>
          <p:cNvPr id="7" name="Picture 6">
            <a:extLst>
              <a:ext uri="{FF2B5EF4-FFF2-40B4-BE49-F238E27FC236}">
                <a16:creationId xmlns:a16="http://schemas.microsoft.com/office/drawing/2014/main" id="{43000083-8370-41A6-961E-0AFA18BBC52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460623" y="1660803"/>
            <a:ext cx="2716697" cy="1952259"/>
          </a:xfrm>
          <a:prstGeom prst="rect">
            <a:avLst/>
          </a:prstGeom>
        </p:spPr>
      </p:pic>
      <p:pic>
        <p:nvPicPr>
          <p:cNvPr id="8" name="Picture 7">
            <a:extLst>
              <a:ext uri="{FF2B5EF4-FFF2-40B4-BE49-F238E27FC236}">
                <a16:creationId xmlns:a16="http://schemas.microsoft.com/office/drawing/2014/main" id="{685F82FC-8D77-420E-ACAF-19CA4CFE8E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3269" y="3862715"/>
            <a:ext cx="2769819" cy="2150683"/>
          </a:xfrm>
          <a:prstGeom prst="rect">
            <a:avLst/>
          </a:prstGeom>
        </p:spPr>
      </p:pic>
      <p:sp>
        <p:nvSpPr>
          <p:cNvPr id="9" name="TextBox 8">
            <a:extLst>
              <a:ext uri="{FF2B5EF4-FFF2-40B4-BE49-F238E27FC236}">
                <a16:creationId xmlns:a16="http://schemas.microsoft.com/office/drawing/2014/main" id="{FB08CA37-0712-440D-A506-3456D5714334}"/>
              </a:ext>
            </a:extLst>
          </p:cNvPr>
          <p:cNvSpPr txBox="1"/>
          <p:nvPr/>
        </p:nvSpPr>
        <p:spPr>
          <a:xfrm>
            <a:off x="8080847" y="5201392"/>
            <a:ext cx="2986956" cy="1477328"/>
          </a:xfrm>
          <a:prstGeom prst="rect">
            <a:avLst/>
          </a:prstGeom>
          <a:noFill/>
        </p:spPr>
        <p:txBody>
          <a:bodyPr wrap="square" rtlCol="0">
            <a:spAutoFit/>
          </a:bodyPr>
          <a:lstStyle/>
          <a:p>
            <a:r>
              <a:rPr lang="en-US" dirty="0"/>
              <a:t>A new panel has been fixed in the Unit to help share the most important information for patients and parents</a:t>
            </a:r>
          </a:p>
        </p:txBody>
      </p:sp>
    </p:spTree>
    <p:extLst>
      <p:ext uri="{BB962C8B-B14F-4D97-AF65-F5344CB8AC3E}">
        <p14:creationId xmlns:p14="http://schemas.microsoft.com/office/powerpoint/2010/main" val="4137667898"/>
      </p:ext>
    </p:extLst>
  </p:cSld>
  <p:clrMapOvr>
    <a:masterClrMapping/>
  </p:clrMapOvr>
  <mc:AlternateContent xmlns:mc="http://schemas.openxmlformats.org/markup-compatibility/2006" xmlns:p14="http://schemas.microsoft.com/office/powerpoint/2010/main">
    <mc:Choice Requires="p14">
      <p:transition spd="slow" p14:dur="1250" advClick="0" advTm="6000">
        <p:wipe/>
      </p:transition>
    </mc:Choice>
    <mc:Fallback xmlns="">
      <p:transition spd="slow" advClick="0" advTm="6000">
        <p:wip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9B275-F089-469F-B549-3C6CABF8DBCB}"/>
              </a:ext>
            </a:extLst>
          </p:cNvPr>
          <p:cNvSpPr>
            <a:spLocks noGrp="1"/>
          </p:cNvSpPr>
          <p:nvPr>
            <p:ph type="title"/>
          </p:nvPr>
        </p:nvSpPr>
        <p:spPr/>
        <p:txBody>
          <a:bodyPr/>
          <a:lstStyle/>
          <a:p>
            <a:r>
              <a:rPr lang="en-US" b="1" dirty="0"/>
              <a:t>International cooperation</a:t>
            </a:r>
            <a:endParaRPr lang="ro-RO" dirty="0"/>
          </a:p>
        </p:txBody>
      </p:sp>
      <p:sp>
        <p:nvSpPr>
          <p:cNvPr id="3" name="Content Placeholder 2">
            <a:extLst>
              <a:ext uri="{FF2B5EF4-FFF2-40B4-BE49-F238E27FC236}">
                <a16:creationId xmlns:a16="http://schemas.microsoft.com/office/drawing/2014/main" id="{C9FF0051-F59C-41C6-AD60-F07981BFC82F}"/>
              </a:ext>
            </a:extLst>
          </p:cNvPr>
          <p:cNvSpPr>
            <a:spLocks noGrp="1"/>
          </p:cNvSpPr>
          <p:nvPr>
            <p:ph sz="half" idx="1"/>
          </p:nvPr>
        </p:nvSpPr>
        <p:spPr>
          <a:xfrm>
            <a:off x="314668" y="1571500"/>
            <a:ext cx="6526807" cy="951363"/>
          </a:xfrm>
        </p:spPr>
        <p:txBody>
          <a:bodyPr/>
          <a:lstStyle/>
          <a:p>
            <a:pPr marL="0" indent="0">
              <a:buNone/>
            </a:pPr>
            <a:r>
              <a:rPr lang="en-US" b="1" dirty="0"/>
              <a:t>Participation in the Eurasian Alliance in Pediatric Oncology (</a:t>
            </a:r>
            <a:r>
              <a:rPr lang="en-US" b="1" dirty="0" err="1"/>
              <a:t>EurADO</a:t>
            </a:r>
            <a:r>
              <a:rPr lang="en-US" b="1" dirty="0"/>
              <a:t>)</a:t>
            </a:r>
            <a:endParaRPr lang="ro-RO" b="1" dirty="0"/>
          </a:p>
        </p:txBody>
      </p:sp>
      <p:pic>
        <p:nvPicPr>
          <p:cNvPr id="12" name="Content Placeholder 11">
            <a:extLst>
              <a:ext uri="{FF2B5EF4-FFF2-40B4-BE49-F238E27FC236}">
                <a16:creationId xmlns:a16="http://schemas.microsoft.com/office/drawing/2014/main" id="{A394A2F9-C7EC-4221-8ACC-2D4A78B1FF81}"/>
              </a:ext>
            </a:extLst>
          </p:cNvPr>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101847" y="3356009"/>
            <a:ext cx="4345269" cy="3143184"/>
          </a:xfrm>
        </p:spPr>
      </p:pic>
      <p:pic>
        <p:nvPicPr>
          <p:cNvPr id="14" name="Picture 13">
            <a:extLst>
              <a:ext uri="{FF2B5EF4-FFF2-40B4-BE49-F238E27FC236}">
                <a16:creationId xmlns:a16="http://schemas.microsoft.com/office/drawing/2014/main" id="{84D38FC2-78AE-416A-8FFA-02483E725C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4454205" y="3696255"/>
            <a:ext cx="3283589" cy="2462692"/>
          </a:xfrm>
          <a:prstGeom prst="rect">
            <a:avLst/>
          </a:prstGeom>
        </p:spPr>
      </p:pic>
      <p:sp>
        <p:nvSpPr>
          <p:cNvPr id="15" name="TextBox 14">
            <a:extLst>
              <a:ext uri="{FF2B5EF4-FFF2-40B4-BE49-F238E27FC236}">
                <a16:creationId xmlns:a16="http://schemas.microsoft.com/office/drawing/2014/main" id="{74FB7609-7579-421D-A72C-EF69D936B25B}"/>
              </a:ext>
            </a:extLst>
          </p:cNvPr>
          <p:cNvSpPr txBox="1"/>
          <p:nvPr/>
        </p:nvSpPr>
        <p:spPr>
          <a:xfrm>
            <a:off x="7065818" y="1085334"/>
            <a:ext cx="6163293" cy="400110"/>
          </a:xfrm>
          <a:prstGeom prst="rect">
            <a:avLst/>
          </a:prstGeom>
          <a:noFill/>
        </p:spPr>
        <p:txBody>
          <a:bodyPr wrap="square" rtlCol="0">
            <a:spAutoFit/>
          </a:bodyPr>
          <a:lstStyle/>
          <a:p>
            <a:r>
              <a:rPr lang="it-IT" sz="2000" b="1" dirty="0"/>
              <a:t>Participation in UNDP – Moldova Project</a:t>
            </a:r>
          </a:p>
        </p:txBody>
      </p:sp>
      <p:pic>
        <p:nvPicPr>
          <p:cNvPr id="17" name="Picture 16">
            <a:extLst>
              <a:ext uri="{FF2B5EF4-FFF2-40B4-BE49-F238E27FC236}">
                <a16:creationId xmlns:a16="http://schemas.microsoft.com/office/drawing/2014/main" id="{9BD97849-E23B-4F95-B66E-978C468E446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052485" y="1485444"/>
            <a:ext cx="3824847" cy="5286500"/>
          </a:xfrm>
          <a:prstGeom prst="rect">
            <a:avLst/>
          </a:prstGeom>
        </p:spPr>
      </p:pic>
    </p:spTree>
    <p:extLst>
      <p:ext uri="{BB962C8B-B14F-4D97-AF65-F5344CB8AC3E}">
        <p14:creationId xmlns:p14="http://schemas.microsoft.com/office/powerpoint/2010/main" val="3167162090"/>
      </p:ext>
    </p:extLst>
  </p:cSld>
  <p:clrMapOvr>
    <a:masterClrMapping/>
  </p:clrMapOvr>
  <mc:AlternateContent xmlns:mc="http://schemas.openxmlformats.org/markup-compatibility/2006" xmlns:p14="http://schemas.microsoft.com/office/powerpoint/2010/main">
    <mc:Choice Requires="p14">
      <p:transition spd="slow" p14:dur="1250" advClick="0" advTm="6000">
        <p:wipe/>
      </p:transition>
    </mc:Choice>
    <mc:Fallback xmlns="">
      <p:transition spd="slow" advClick="0" advTm="6000">
        <p:wip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3F04A-9028-4215-B09C-69A68AAA25E1}"/>
              </a:ext>
            </a:extLst>
          </p:cNvPr>
          <p:cNvSpPr>
            <a:spLocks noGrp="1"/>
          </p:cNvSpPr>
          <p:nvPr>
            <p:ph type="title"/>
          </p:nvPr>
        </p:nvSpPr>
        <p:spPr>
          <a:xfrm>
            <a:off x="523098" y="152018"/>
            <a:ext cx="8596668" cy="696686"/>
          </a:xfrm>
        </p:spPr>
        <p:txBody>
          <a:bodyPr/>
          <a:lstStyle/>
          <a:p>
            <a:r>
              <a:rPr lang="en-US" b="1" dirty="0"/>
              <a:t>Financial Results</a:t>
            </a:r>
            <a:endParaRPr lang="ro-RO" dirty="0"/>
          </a:p>
        </p:txBody>
      </p:sp>
      <p:sp>
        <p:nvSpPr>
          <p:cNvPr id="3" name="Content Placeholder 2">
            <a:extLst>
              <a:ext uri="{FF2B5EF4-FFF2-40B4-BE49-F238E27FC236}">
                <a16:creationId xmlns:a16="http://schemas.microsoft.com/office/drawing/2014/main" id="{74F18EC8-A26D-4855-B010-E64224FC8609}"/>
              </a:ext>
            </a:extLst>
          </p:cNvPr>
          <p:cNvSpPr>
            <a:spLocks noGrp="1"/>
          </p:cNvSpPr>
          <p:nvPr>
            <p:ph idx="1"/>
          </p:nvPr>
        </p:nvSpPr>
        <p:spPr>
          <a:xfrm>
            <a:off x="93439" y="931712"/>
            <a:ext cx="10670040" cy="5399696"/>
          </a:xfrm>
        </p:spPr>
        <p:txBody>
          <a:bodyPr>
            <a:normAutofit fontScale="92500" lnSpcReduction="10000"/>
          </a:bodyPr>
          <a:lstStyle/>
          <a:p>
            <a:pPr>
              <a:spcAft>
                <a:spcPts val="600"/>
              </a:spcAft>
              <a:buFont typeface="Wingdings" panose="05000000000000000000" pitchFamily="2" charset="2"/>
              <a:buChar char="v"/>
            </a:pPr>
            <a:r>
              <a:rPr lang="en-US" sz="2800" b="1" dirty="0">
                <a:solidFill>
                  <a:schemeClr val="accent2">
                    <a:lumMod val="50000"/>
                  </a:schemeClr>
                </a:solidFill>
              </a:rPr>
              <a:t>Total financial means accumulated on the account of the Association from individuals and legal persons – </a:t>
            </a:r>
            <a:r>
              <a:rPr lang="en-US" sz="2800" b="1" dirty="0">
                <a:solidFill>
                  <a:schemeClr val="accent1"/>
                </a:solidFill>
              </a:rPr>
              <a:t>421,468.70</a:t>
            </a:r>
            <a:r>
              <a:rPr lang="en-US" sz="2800" b="1" dirty="0">
                <a:solidFill>
                  <a:schemeClr val="accent2">
                    <a:lumMod val="50000"/>
                  </a:schemeClr>
                </a:solidFill>
              </a:rPr>
              <a:t> lei, plus non-financial support – </a:t>
            </a:r>
            <a:r>
              <a:rPr lang="en-US" sz="2800" b="1" dirty="0">
                <a:solidFill>
                  <a:schemeClr val="accent1"/>
                </a:solidFill>
              </a:rPr>
              <a:t>13,300.00 </a:t>
            </a:r>
            <a:r>
              <a:rPr lang="en-US" sz="2800" b="1" dirty="0">
                <a:solidFill>
                  <a:schemeClr val="accent2">
                    <a:lumMod val="50000"/>
                  </a:schemeClr>
                </a:solidFill>
              </a:rPr>
              <a:t>lei;</a:t>
            </a:r>
          </a:p>
          <a:p>
            <a:pPr>
              <a:spcAft>
                <a:spcPts val="600"/>
              </a:spcAft>
              <a:buFont typeface="Wingdings" panose="05000000000000000000" pitchFamily="2" charset="2"/>
              <a:buChar char="v"/>
            </a:pPr>
            <a:r>
              <a:rPr lang="en-US" sz="2800" b="1" dirty="0">
                <a:solidFill>
                  <a:schemeClr val="accent2">
                    <a:lumMod val="50000"/>
                  </a:schemeClr>
                </a:solidFill>
              </a:rPr>
              <a:t>Financial means directed to support the families of children with oncological diseases - </a:t>
            </a:r>
            <a:r>
              <a:rPr lang="en-US" sz="2800" b="1" dirty="0">
                <a:solidFill>
                  <a:schemeClr val="accent1"/>
                </a:solidFill>
              </a:rPr>
              <a:t>167,645.71</a:t>
            </a:r>
            <a:r>
              <a:rPr lang="en-US" sz="2800" b="1" dirty="0">
                <a:solidFill>
                  <a:schemeClr val="accent2">
                    <a:lumMod val="50000"/>
                  </a:schemeClr>
                </a:solidFill>
              </a:rPr>
              <a:t> lei;</a:t>
            </a:r>
          </a:p>
          <a:p>
            <a:pPr>
              <a:spcAft>
                <a:spcPts val="600"/>
              </a:spcAft>
              <a:buFont typeface="Wingdings" panose="05000000000000000000" pitchFamily="2" charset="2"/>
              <a:buChar char="v"/>
            </a:pPr>
            <a:r>
              <a:rPr lang="en-US" sz="2800" b="1" dirty="0">
                <a:solidFill>
                  <a:schemeClr val="accent2">
                    <a:lumMod val="50000"/>
                  </a:schemeClr>
                </a:solidFill>
              </a:rPr>
              <a:t>Financial means directed to support the activity of the Pediatric Hematology Unit – </a:t>
            </a:r>
            <a:r>
              <a:rPr lang="en-US" sz="2800" b="1" dirty="0">
                <a:solidFill>
                  <a:schemeClr val="accent1"/>
                </a:solidFill>
              </a:rPr>
              <a:t>134,106.03</a:t>
            </a:r>
            <a:r>
              <a:rPr lang="en-US" sz="2800" b="1" dirty="0">
                <a:solidFill>
                  <a:schemeClr val="accent2">
                    <a:lumMod val="50000"/>
                  </a:schemeClr>
                </a:solidFill>
              </a:rPr>
              <a:t> lei;</a:t>
            </a:r>
          </a:p>
          <a:p>
            <a:pPr>
              <a:spcAft>
                <a:spcPts val="600"/>
              </a:spcAft>
              <a:buFont typeface="Wingdings" panose="05000000000000000000" pitchFamily="2" charset="2"/>
              <a:buChar char="v"/>
            </a:pPr>
            <a:r>
              <a:rPr lang="en-US" sz="2800" b="1" dirty="0">
                <a:solidFill>
                  <a:schemeClr val="accent2">
                    <a:lumMod val="50000"/>
                  </a:schemeClr>
                </a:solidFill>
              </a:rPr>
              <a:t>Educational and entertaining  activities for children admitted in the Pediatric Units of the Oncological Institute – </a:t>
            </a:r>
            <a:r>
              <a:rPr lang="en-US" sz="2800" b="1" dirty="0">
                <a:solidFill>
                  <a:schemeClr val="accent1"/>
                </a:solidFill>
              </a:rPr>
              <a:t>10,094 </a:t>
            </a:r>
            <a:r>
              <a:rPr lang="en-US" sz="2800" b="1" dirty="0">
                <a:solidFill>
                  <a:schemeClr val="accent2">
                    <a:lumMod val="50000"/>
                  </a:schemeClr>
                </a:solidFill>
              </a:rPr>
              <a:t>lei;</a:t>
            </a:r>
          </a:p>
          <a:p>
            <a:pPr>
              <a:spcAft>
                <a:spcPts val="600"/>
              </a:spcAft>
              <a:buFont typeface="Wingdings" panose="05000000000000000000" pitchFamily="2" charset="2"/>
              <a:buChar char="v"/>
            </a:pPr>
            <a:r>
              <a:rPr lang="en-US" sz="2800" b="1" dirty="0">
                <a:solidFill>
                  <a:schemeClr val="accent2">
                    <a:lumMod val="50000"/>
                  </a:schemeClr>
                </a:solidFill>
              </a:rPr>
              <a:t>Administrative expenses for the maintenance of the Association – </a:t>
            </a:r>
            <a:r>
              <a:rPr lang="en-US" sz="2800" b="1" dirty="0">
                <a:solidFill>
                  <a:schemeClr val="accent1"/>
                </a:solidFill>
              </a:rPr>
              <a:t>19,113.4</a:t>
            </a:r>
            <a:r>
              <a:rPr lang="en-US" sz="2800" b="1" dirty="0">
                <a:solidFill>
                  <a:schemeClr val="accent2">
                    <a:lumMod val="50000"/>
                  </a:schemeClr>
                </a:solidFill>
              </a:rPr>
              <a:t> lei;</a:t>
            </a:r>
          </a:p>
          <a:p>
            <a:pPr>
              <a:spcAft>
                <a:spcPts val="600"/>
              </a:spcAft>
              <a:buFont typeface="Wingdings" panose="05000000000000000000" pitchFamily="2" charset="2"/>
              <a:buChar char="v"/>
            </a:pPr>
            <a:r>
              <a:rPr lang="en-US" sz="2800" b="1" dirty="0">
                <a:solidFill>
                  <a:schemeClr val="accent2">
                    <a:lumMod val="50000"/>
                  </a:schemeClr>
                </a:solidFill>
              </a:rPr>
              <a:t>Budget within the UNDP Moldova Program – </a:t>
            </a:r>
            <a:r>
              <a:rPr lang="en-US" sz="2800" b="1" dirty="0">
                <a:solidFill>
                  <a:schemeClr val="accent1"/>
                </a:solidFill>
              </a:rPr>
              <a:t>238,163.91</a:t>
            </a:r>
            <a:r>
              <a:rPr lang="en-US" sz="2800" b="1" dirty="0">
                <a:solidFill>
                  <a:schemeClr val="accent2">
                    <a:lumMod val="50000"/>
                  </a:schemeClr>
                </a:solidFill>
              </a:rPr>
              <a:t> lei.</a:t>
            </a:r>
          </a:p>
        </p:txBody>
      </p:sp>
    </p:spTree>
    <p:extLst>
      <p:ext uri="{BB962C8B-B14F-4D97-AF65-F5344CB8AC3E}">
        <p14:creationId xmlns:p14="http://schemas.microsoft.com/office/powerpoint/2010/main" val="2248185996"/>
      </p:ext>
    </p:extLst>
  </p:cSld>
  <p:clrMapOvr>
    <a:masterClrMapping/>
  </p:clrMapOvr>
  <p:transition spd="slow" advClick="0" advTm="6000">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EF90A-B588-44DB-9B95-FF4DEB4B3FA4}"/>
              </a:ext>
            </a:extLst>
          </p:cNvPr>
          <p:cNvSpPr>
            <a:spLocks noGrp="1"/>
          </p:cNvSpPr>
          <p:nvPr>
            <p:ph type="title"/>
          </p:nvPr>
        </p:nvSpPr>
        <p:spPr>
          <a:xfrm>
            <a:off x="677334" y="609600"/>
            <a:ext cx="8596668" cy="696686"/>
          </a:xfrm>
        </p:spPr>
        <p:txBody>
          <a:bodyPr/>
          <a:lstStyle/>
          <a:p>
            <a:r>
              <a:rPr lang="en-US" b="1" dirty="0"/>
              <a:t>Perspectives for 2020</a:t>
            </a:r>
            <a:endParaRPr lang="ro-RO" dirty="0"/>
          </a:p>
        </p:txBody>
      </p:sp>
      <p:sp>
        <p:nvSpPr>
          <p:cNvPr id="3" name="Content Placeholder 2">
            <a:extLst>
              <a:ext uri="{FF2B5EF4-FFF2-40B4-BE49-F238E27FC236}">
                <a16:creationId xmlns:a16="http://schemas.microsoft.com/office/drawing/2014/main" id="{58C556C1-8ECC-479A-952A-18F2790B70E6}"/>
              </a:ext>
            </a:extLst>
          </p:cNvPr>
          <p:cNvSpPr>
            <a:spLocks noGrp="1"/>
          </p:cNvSpPr>
          <p:nvPr>
            <p:ph idx="1"/>
          </p:nvPr>
        </p:nvSpPr>
        <p:spPr>
          <a:xfrm>
            <a:off x="558581" y="1306286"/>
            <a:ext cx="10081710" cy="5364469"/>
          </a:xfrm>
        </p:spPr>
        <p:txBody>
          <a:bodyPr>
            <a:normAutofit fontScale="92500"/>
          </a:bodyPr>
          <a:lstStyle/>
          <a:p>
            <a:pPr lvl="0">
              <a:buClr>
                <a:schemeClr val="accent2">
                  <a:lumMod val="75000"/>
                </a:schemeClr>
              </a:buClr>
              <a:buFont typeface="Wingdings" panose="05000000000000000000" pitchFamily="2" charset="2"/>
              <a:buChar char="v"/>
            </a:pPr>
            <a:r>
              <a:rPr lang="en-US" dirty="0">
                <a:solidFill>
                  <a:schemeClr val="tx1"/>
                </a:solidFill>
              </a:rPr>
              <a:t>Continuing the implementation of our projects </a:t>
            </a:r>
            <a:r>
              <a:rPr lang="en-US" dirty="0">
                <a:solidFill>
                  <a:schemeClr val="accent1"/>
                </a:solidFill>
              </a:rPr>
              <a:t>"Courage Box", "Meadow of Wishes", "Purse Surprise"</a:t>
            </a:r>
            <a:r>
              <a:rPr lang="ro-RO" dirty="0">
                <a:solidFill>
                  <a:schemeClr val="tx1"/>
                </a:solidFill>
              </a:rPr>
              <a:t>;</a:t>
            </a:r>
            <a:endParaRPr lang="en-US" sz="1600" dirty="0">
              <a:solidFill>
                <a:schemeClr val="tx1"/>
              </a:solidFill>
            </a:endParaRPr>
          </a:p>
          <a:p>
            <a:pPr lvl="0">
              <a:buClr>
                <a:schemeClr val="accent2">
                  <a:lumMod val="75000"/>
                </a:schemeClr>
              </a:buClr>
              <a:buFont typeface="Wingdings" panose="05000000000000000000" pitchFamily="2" charset="2"/>
              <a:buChar char="v"/>
            </a:pPr>
            <a:r>
              <a:rPr lang="en-US" dirty="0">
                <a:solidFill>
                  <a:schemeClr val="tx1"/>
                </a:solidFill>
              </a:rPr>
              <a:t>The Second edition of the campaign </a:t>
            </a:r>
            <a:r>
              <a:rPr lang="en-US" dirty="0">
                <a:solidFill>
                  <a:schemeClr val="accent1"/>
                </a:solidFill>
              </a:rPr>
              <a:t>„Donate a Toy For a Child Suffering from Leukemia” </a:t>
            </a:r>
            <a:r>
              <a:rPr lang="ro-RO" dirty="0">
                <a:solidFill>
                  <a:schemeClr val="tx1"/>
                </a:solidFill>
              </a:rPr>
              <a:t>ediția II;</a:t>
            </a:r>
            <a:endParaRPr lang="en-US" sz="1600" dirty="0">
              <a:solidFill>
                <a:schemeClr val="tx1"/>
              </a:solidFill>
            </a:endParaRPr>
          </a:p>
          <a:p>
            <a:pPr lvl="0">
              <a:buClr>
                <a:schemeClr val="accent2">
                  <a:lumMod val="75000"/>
                </a:schemeClr>
              </a:buClr>
              <a:buFont typeface="Wingdings" panose="05000000000000000000" pitchFamily="2" charset="2"/>
              <a:buChar char="v"/>
            </a:pPr>
            <a:r>
              <a:rPr lang="ro-RO" dirty="0" err="1">
                <a:solidFill>
                  <a:schemeClr val="tx1"/>
                </a:solidFill>
              </a:rPr>
              <a:t>Fundraising</a:t>
            </a:r>
            <a:r>
              <a:rPr lang="ro-RO" dirty="0">
                <a:solidFill>
                  <a:schemeClr val="tx1"/>
                </a:solidFill>
              </a:rPr>
              <a:t> </a:t>
            </a:r>
            <a:r>
              <a:rPr lang="ro-RO" dirty="0" err="1">
                <a:solidFill>
                  <a:schemeClr val="tx1"/>
                </a:solidFill>
              </a:rPr>
              <a:t>activities</a:t>
            </a:r>
            <a:r>
              <a:rPr lang="ro-RO" dirty="0">
                <a:solidFill>
                  <a:schemeClr val="tx1"/>
                </a:solidFill>
              </a:rPr>
              <a:t>:</a:t>
            </a:r>
            <a:endParaRPr lang="en-US" sz="1600" dirty="0">
              <a:solidFill>
                <a:schemeClr val="tx1"/>
              </a:solidFill>
            </a:endParaRPr>
          </a:p>
          <a:p>
            <a:pPr lvl="1">
              <a:buClr>
                <a:schemeClr val="accent2">
                  <a:lumMod val="75000"/>
                </a:schemeClr>
              </a:buClr>
              <a:buFont typeface="Wingdings" panose="05000000000000000000" pitchFamily="2" charset="2"/>
              <a:buChar char="v"/>
            </a:pPr>
            <a:r>
              <a:rPr lang="en-US" dirty="0">
                <a:solidFill>
                  <a:schemeClr val="tx1"/>
                </a:solidFill>
              </a:rPr>
              <a:t>letters to the business environment from the Republic of Moldova to encourage sponsorship, on the occasion of the International Childhood Cancer Day (February 15)</a:t>
            </a:r>
            <a:r>
              <a:rPr lang="ro-RO" dirty="0">
                <a:solidFill>
                  <a:schemeClr val="tx1"/>
                </a:solidFill>
              </a:rPr>
              <a:t>;</a:t>
            </a:r>
            <a:endParaRPr lang="en-US" sz="1400" dirty="0">
              <a:solidFill>
                <a:schemeClr val="tx1"/>
              </a:solidFill>
            </a:endParaRPr>
          </a:p>
          <a:p>
            <a:pPr lvl="1">
              <a:buClr>
                <a:schemeClr val="accent2">
                  <a:lumMod val="75000"/>
                </a:schemeClr>
              </a:buClr>
              <a:buFont typeface="Wingdings" panose="05000000000000000000" pitchFamily="2" charset="2"/>
              <a:buChar char="v"/>
            </a:pPr>
            <a:r>
              <a:rPr lang="en-US" dirty="0">
                <a:solidFill>
                  <a:schemeClr val="tx1"/>
                </a:solidFill>
              </a:rPr>
              <a:t>encouraging the use of </a:t>
            </a:r>
            <a:r>
              <a:rPr lang="en-US" dirty="0">
                <a:solidFill>
                  <a:schemeClr val="accent1"/>
                </a:solidFill>
              </a:rPr>
              <a:t>2% mechanism </a:t>
            </a:r>
            <a:r>
              <a:rPr lang="en-US" dirty="0">
                <a:solidFill>
                  <a:schemeClr val="tx1"/>
                </a:solidFill>
              </a:rPr>
              <a:t>(between March and April 2020) in the social media and through the dissemination of leaflets</a:t>
            </a:r>
            <a:r>
              <a:rPr lang="ro-RO" dirty="0">
                <a:solidFill>
                  <a:schemeClr val="tx1"/>
                </a:solidFill>
              </a:rPr>
              <a:t>;</a:t>
            </a:r>
            <a:endParaRPr lang="en-US" sz="1400" dirty="0">
              <a:solidFill>
                <a:schemeClr val="tx1"/>
              </a:solidFill>
            </a:endParaRPr>
          </a:p>
          <a:p>
            <a:pPr lvl="1">
              <a:buClr>
                <a:schemeClr val="accent2">
                  <a:lumMod val="75000"/>
                </a:schemeClr>
              </a:buClr>
              <a:buFont typeface="Wingdings" panose="05000000000000000000" pitchFamily="2" charset="2"/>
              <a:buChar char="v"/>
            </a:pPr>
            <a:r>
              <a:rPr lang="ro-RO" dirty="0" err="1">
                <a:solidFill>
                  <a:schemeClr val="tx1"/>
                </a:solidFill>
              </a:rPr>
              <a:t>organizing</a:t>
            </a:r>
            <a:r>
              <a:rPr lang="ro-RO" dirty="0">
                <a:solidFill>
                  <a:schemeClr val="tx1"/>
                </a:solidFill>
              </a:rPr>
              <a:t> </a:t>
            </a:r>
            <a:r>
              <a:rPr lang="ro-RO" dirty="0" err="1">
                <a:solidFill>
                  <a:schemeClr val="tx1"/>
                </a:solidFill>
              </a:rPr>
              <a:t>fundraising</a:t>
            </a:r>
            <a:r>
              <a:rPr lang="ro-RO" dirty="0">
                <a:solidFill>
                  <a:schemeClr val="tx1"/>
                </a:solidFill>
              </a:rPr>
              <a:t> </a:t>
            </a:r>
            <a:r>
              <a:rPr lang="ro-RO" dirty="0" err="1">
                <a:solidFill>
                  <a:schemeClr val="tx1"/>
                </a:solidFill>
              </a:rPr>
              <a:t>events</a:t>
            </a:r>
            <a:r>
              <a:rPr lang="ro-RO" dirty="0">
                <a:solidFill>
                  <a:schemeClr val="tx1"/>
                </a:solidFill>
              </a:rPr>
              <a:t>;</a:t>
            </a:r>
            <a:endParaRPr lang="en-US" sz="1400" dirty="0">
              <a:solidFill>
                <a:schemeClr val="tx1"/>
              </a:solidFill>
            </a:endParaRPr>
          </a:p>
          <a:p>
            <a:pPr lvl="0">
              <a:buClr>
                <a:schemeClr val="accent2">
                  <a:lumMod val="75000"/>
                </a:schemeClr>
              </a:buClr>
              <a:buFont typeface="Wingdings" panose="05000000000000000000" pitchFamily="2" charset="2"/>
              <a:buChar char="v"/>
            </a:pPr>
            <a:r>
              <a:rPr lang="en-US" dirty="0">
                <a:solidFill>
                  <a:schemeClr val="tx1"/>
                </a:solidFill>
              </a:rPr>
              <a:t>Organization of educational and entertainment activities for children admitted to the pediatric units of the Oncological Institute (concerts, theatrical performances, master-classes, etc.)</a:t>
            </a:r>
            <a:r>
              <a:rPr lang="ro-RO" dirty="0">
                <a:solidFill>
                  <a:schemeClr val="tx1"/>
                </a:solidFill>
              </a:rPr>
              <a:t>;</a:t>
            </a:r>
            <a:endParaRPr lang="en-US" sz="1600" dirty="0">
              <a:solidFill>
                <a:schemeClr val="tx1"/>
              </a:solidFill>
            </a:endParaRPr>
          </a:p>
          <a:p>
            <a:pPr lvl="0">
              <a:buClr>
                <a:schemeClr val="accent2">
                  <a:lumMod val="75000"/>
                </a:schemeClr>
              </a:buClr>
              <a:buFont typeface="Wingdings" panose="05000000000000000000" pitchFamily="2" charset="2"/>
              <a:buChar char="v"/>
            </a:pPr>
            <a:r>
              <a:rPr lang="en-US" dirty="0">
                <a:solidFill>
                  <a:schemeClr val="tx1"/>
                </a:solidFill>
              </a:rPr>
              <a:t>Organization of recreational activities for parents of admitted children</a:t>
            </a:r>
            <a:r>
              <a:rPr lang="ro-RO" dirty="0">
                <a:solidFill>
                  <a:schemeClr val="tx1"/>
                </a:solidFill>
              </a:rPr>
              <a:t>;</a:t>
            </a:r>
            <a:endParaRPr lang="en-US" sz="1600" dirty="0">
              <a:solidFill>
                <a:schemeClr val="tx1"/>
              </a:solidFill>
            </a:endParaRPr>
          </a:p>
          <a:p>
            <a:pPr lvl="0">
              <a:buClr>
                <a:schemeClr val="accent2">
                  <a:lumMod val="75000"/>
                </a:schemeClr>
              </a:buClr>
              <a:buFont typeface="Wingdings" panose="05000000000000000000" pitchFamily="2" charset="2"/>
              <a:buChar char="v"/>
            </a:pPr>
            <a:r>
              <a:rPr lang="en-US" dirty="0">
                <a:solidFill>
                  <a:schemeClr val="tx1"/>
                </a:solidFill>
              </a:rPr>
              <a:t>Publication of informative materials on subjects related to taking care of children suffering from oncological diseases;</a:t>
            </a:r>
          </a:p>
          <a:p>
            <a:pPr lvl="0">
              <a:buClr>
                <a:schemeClr val="accent2">
                  <a:lumMod val="75000"/>
                </a:schemeClr>
              </a:buClr>
              <a:buFont typeface="Wingdings" panose="05000000000000000000" pitchFamily="2" charset="2"/>
              <a:buChar char="v"/>
            </a:pPr>
            <a:r>
              <a:rPr lang="en-US" dirty="0">
                <a:solidFill>
                  <a:schemeClr val="tx1"/>
                </a:solidFill>
              </a:rPr>
              <a:t>Creation of the website </a:t>
            </a:r>
            <a:r>
              <a:rPr lang="en-US" dirty="0">
                <a:solidFill>
                  <a:schemeClr val="accent1"/>
                </a:solidFill>
              </a:rPr>
              <a:t>www.viatafaraleucemie.md</a:t>
            </a:r>
            <a:r>
              <a:rPr lang="ro-RO" dirty="0">
                <a:solidFill>
                  <a:schemeClr val="tx1"/>
                </a:solidFill>
              </a:rPr>
              <a:t>;</a:t>
            </a:r>
            <a:endParaRPr lang="en-US" sz="1600" dirty="0">
              <a:solidFill>
                <a:schemeClr val="tx1"/>
              </a:solidFill>
            </a:endParaRPr>
          </a:p>
          <a:p>
            <a:pPr lvl="0">
              <a:buClr>
                <a:schemeClr val="accent2">
                  <a:lumMod val="75000"/>
                </a:schemeClr>
              </a:buClr>
              <a:buFont typeface="Wingdings" panose="05000000000000000000" pitchFamily="2" charset="2"/>
              <a:buChar char="v"/>
            </a:pPr>
            <a:r>
              <a:rPr lang="en-US" dirty="0">
                <a:solidFill>
                  <a:schemeClr val="tx1"/>
                </a:solidFill>
              </a:rPr>
              <a:t>other activities aimed to achieve the purposes of the Association</a:t>
            </a:r>
            <a:r>
              <a:rPr lang="ro-RO" dirty="0">
                <a:solidFill>
                  <a:schemeClr val="tx1"/>
                </a:solidFill>
              </a:rPr>
              <a:t>.</a:t>
            </a:r>
            <a:endParaRPr lang="en-US" sz="1600" dirty="0">
              <a:solidFill>
                <a:schemeClr val="tx1"/>
              </a:solidFill>
            </a:endParaRPr>
          </a:p>
          <a:p>
            <a:endParaRPr lang="ro-RO" dirty="0"/>
          </a:p>
        </p:txBody>
      </p:sp>
    </p:spTree>
    <p:extLst>
      <p:ext uri="{BB962C8B-B14F-4D97-AF65-F5344CB8AC3E}">
        <p14:creationId xmlns:p14="http://schemas.microsoft.com/office/powerpoint/2010/main" val="1583455221"/>
      </p:ext>
    </p:extLst>
  </p:cSld>
  <p:clrMapOvr>
    <a:masterClrMapping/>
  </p:clrMapOvr>
  <mc:AlternateContent xmlns:mc="http://schemas.openxmlformats.org/markup-compatibility/2006" xmlns:p14="http://schemas.microsoft.com/office/powerpoint/2010/main">
    <mc:Choice Requires="p14">
      <p:transition spd="slow" p14:dur="1250" advClick="0" advTm="6000">
        <p:wipe/>
      </p:transition>
    </mc:Choice>
    <mc:Fallback xmlns="">
      <p:transition spd="slow" advClick="0" advTm="6000">
        <p:wip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5FF756-508B-4F56-84C7-5E14F7F2F4D3}"/>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604119283"/>
      </p:ext>
    </p:extLst>
  </p:cSld>
  <p:clrMapOvr>
    <a:masterClrMapping/>
  </p:clrMapOvr>
  <mc:AlternateContent xmlns:mc="http://schemas.openxmlformats.org/markup-compatibility/2006" xmlns:p14="http://schemas.microsoft.com/office/powerpoint/2010/main">
    <mc:Choice Requires="p14">
      <p:transition spd="slow" advClick="0" advTm="6000">
        <p14:flash/>
      </p:transition>
    </mc:Choice>
    <mc:Fallback xmlns="">
      <p:transition spd="slow" advClick="0" advTm="6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B3940-F07C-4E69-9909-A157741847C4}"/>
              </a:ext>
            </a:extLst>
          </p:cNvPr>
          <p:cNvSpPr>
            <a:spLocks noGrp="1"/>
          </p:cNvSpPr>
          <p:nvPr>
            <p:ph type="title"/>
          </p:nvPr>
        </p:nvSpPr>
        <p:spPr>
          <a:xfrm>
            <a:off x="677333" y="193964"/>
            <a:ext cx="8596668" cy="1112323"/>
          </a:xfrm>
        </p:spPr>
        <p:txBody>
          <a:bodyPr>
            <a:normAutofit/>
          </a:bodyPr>
          <a:lstStyle/>
          <a:p>
            <a:pPr algn="ctr"/>
            <a:r>
              <a:rPr lang="en-US" sz="4000" b="1" dirty="0"/>
              <a:t>Our Purpose</a:t>
            </a:r>
            <a:r>
              <a:rPr lang="ro-RO" sz="4000" b="1" dirty="0"/>
              <a:t>:</a:t>
            </a:r>
          </a:p>
        </p:txBody>
      </p:sp>
      <p:sp>
        <p:nvSpPr>
          <p:cNvPr id="3" name="Content Placeholder 2">
            <a:extLst>
              <a:ext uri="{FF2B5EF4-FFF2-40B4-BE49-F238E27FC236}">
                <a16:creationId xmlns:a16="http://schemas.microsoft.com/office/drawing/2014/main" id="{D6ED712E-FCA3-46B2-9260-7843A06BBBD7}"/>
              </a:ext>
            </a:extLst>
          </p:cNvPr>
          <p:cNvSpPr>
            <a:spLocks noGrp="1"/>
          </p:cNvSpPr>
          <p:nvPr>
            <p:ph idx="1"/>
          </p:nvPr>
        </p:nvSpPr>
        <p:spPr>
          <a:xfrm>
            <a:off x="677333" y="1306287"/>
            <a:ext cx="9962957" cy="5272644"/>
          </a:xfrm>
        </p:spPr>
        <p:txBody>
          <a:bodyPr>
            <a:normAutofit fontScale="92500"/>
          </a:bodyPr>
          <a:lstStyle/>
          <a:p>
            <a:pPr>
              <a:buClr>
                <a:schemeClr val="accent2">
                  <a:lumMod val="75000"/>
                </a:schemeClr>
              </a:buClr>
              <a:buFont typeface="Wingdings" panose="05000000000000000000" pitchFamily="2" charset="2"/>
              <a:buChar char="Ø"/>
            </a:pPr>
            <a:r>
              <a:rPr lang="en-US" sz="2400" dirty="0">
                <a:solidFill>
                  <a:schemeClr val="tx1"/>
                </a:solidFill>
                <a:latin typeface="+mj-lt"/>
                <a:cs typeface="Arial" panose="020B0604020202020204" pitchFamily="34" charset="0"/>
              </a:rPr>
              <a:t>To ensure the right of each child diagnosed with an oncological disease to a qualified medical assistance and provide the opportunity for healing and conducting a complete and healthy life;</a:t>
            </a:r>
          </a:p>
          <a:p>
            <a:pPr>
              <a:buClr>
                <a:schemeClr val="accent2">
                  <a:lumMod val="75000"/>
                </a:schemeClr>
              </a:buClr>
              <a:buFont typeface="Wingdings" panose="05000000000000000000" pitchFamily="2" charset="2"/>
              <a:buChar char="Ø"/>
            </a:pPr>
            <a:r>
              <a:rPr lang="en-US" sz="2400" dirty="0">
                <a:solidFill>
                  <a:schemeClr val="tx1"/>
                </a:solidFill>
                <a:latin typeface="+mj-lt"/>
                <a:cs typeface="Arial" panose="020B0604020202020204" pitchFamily="34" charset="0"/>
              </a:rPr>
              <a:t>To promote and defend civil, economic, social, cultural and other legitimate rights and interests of children suffering from oncological diseases;</a:t>
            </a:r>
          </a:p>
          <a:p>
            <a:pPr>
              <a:buClr>
                <a:schemeClr val="accent2">
                  <a:lumMod val="75000"/>
                </a:schemeClr>
              </a:buClr>
              <a:buFont typeface="Wingdings" panose="05000000000000000000" pitchFamily="2" charset="2"/>
              <a:buChar char="Ø"/>
            </a:pPr>
            <a:r>
              <a:rPr lang="en-US" sz="2400" dirty="0">
                <a:solidFill>
                  <a:schemeClr val="tx1"/>
                </a:solidFill>
                <a:latin typeface="+mj-lt"/>
                <a:cs typeface="Arial" panose="020B0604020202020204" pitchFamily="34" charset="0"/>
              </a:rPr>
              <a:t>To contribute to the rehabilitation and integration of children with oncological diseases into the society;</a:t>
            </a:r>
          </a:p>
          <a:p>
            <a:pPr>
              <a:buClr>
                <a:schemeClr val="accent2">
                  <a:lumMod val="75000"/>
                </a:schemeClr>
              </a:buClr>
              <a:buFont typeface="Wingdings" panose="05000000000000000000" pitchFamily="2" charset="2"/>
              <a:buChar char="Ø"/>
            </a:pPr>
            <a:r>
              <a:rPr lang="en-US" sz="2400" dirty="0">
                <a:solidFill>
                  <a:schemeClr val="tx1"/>
                </a:solidFill>
                <a:latin typeface="+mj-lt"/>
                <a:cs typeface="Arial" panose="020B0604020202020204" pitchFamily="34" charset="0"/>
              </a:rPr>
              <a:t>To provide any type of support for children suffering from oncological diseases and for the disadvantaged families taking care of children suffering from oncological diseases who are in the hospital or in homecare;</a:t>
            </a:r>
          </a:p>
          <a:p>
            <a:pPr>
              <a:buClr>
                <a:schemeClr val="accent2">
                  <a:lumMod val="75000"/>
                </a:schemeClr>
              </a:buClr>
              <a:buFont typeface="Wingdings" panose="05000000000000000000" pitchFamily="2" charset="2"/>
              <a:buChar char="Ø"/>
            </a:pPr>
            <a:r>
              <a:rPr lang="en-US" sz="2400" dirty="0">
                <a:solidFill>
                  <a:schemeClr val="tx1"/>
                </a:solidFill>
                <a:latin typeface="+mj-lt"/>
                <a:cs typeface="Arial" panose="020B0604020202020204" pitchFamily="34" charset="0"/>
              </a:rPr>
              <a:t>To raise the awareness of the public on topics of prevention, treatment and services available for the children suffering from oncological diseases.</a:t>
            </a:r>
          </a:p>
          <a:p>
            <a:endParaRPr lang="ro-RO" dirty="0"/>
          </a:p>
        </p:txBody>
      </p:sp>
    </p:spTree>
    <p:extLst>
      <p:ext uri="{BB962C8B-B14F-4D97-AF65-F5344CB8AC3E}">
        <p14:creationId xmlns:p14="http://schemas.microsoft.com/office/powerpoint/2010/main" val="3893888485"/>
      </p:ext>
    </p:extLst>
  </p:cSld>
  <p:clrMapOvr>
    <a:masterClrMapping/>
  </p:clrMapOvr>
  <mc:AlternateContent xmlns:mc="http://schemas.openxmlformats.org/markup-compatibility/2006" xmlns:p14="http://schemas.microsoft.com/office/powerpoint/2010/main">
    <mc:Choice Requires="p14">
      <p:transition spd="slow" p14:dur="1250" advClick="0" advTm="6000">
        <p:wipe/>
      </p:transition>
    </mc:Choice>
    <mc:Fallback xmlns="">
      <p:transition spd="slow" advClick="0" advTm="6000">
        <p:wip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E22F1-F0D2-4376-91FB-8BEB7F1570CA}"/>
              </a:ext>
            </a:extLst>
          </p:cNvPr>
          <p:cNvSpPr>
            <a:spLocks noGrp="1"/>
          </p:cNvSpPr>
          <p:nvPr>
            <p:ph type="title"/>
          </p:nvPr>
        </p:nvSpPr>
        <p:spPr>
          <a:xfrm>
            <a:off x="930721" y="190441"/>
            <a:ext cx="8596668" cy="712942"/>
          </a:xfrm>
        </p:spPr>
        <p:txBody>
          <a:bodyPr>
            <a:noAutofit/>
          </a:bodyPr>
          <a:lstStyle/>
          <a:p>
            <a:pPr algn="ctr"/>
            <a:r>
              <a:rPr lang="en-US" sz="4000" b="1" dirty="0"/>
              <a:t>Our Vision</a:t>
            </a:r>
            <a:r>
              <a:rPr lang="ro-RO" sz="4000" b="1" dirty="0"/>
              <a:t>:</a:t>
            </a:r>
            <a:br>
              <a:rPr lang="ro-RO" sz="4000" b="1" dirty="0"/>
            </a:br>
            <a:endParaRPr lang="ro-RO" sz="4000" dirty="0"/>
          </a:p>
        </p:txBody>
      </p:sp>
      <p:sp>
        <p:nvSpPr>
          <p:cNvPr id="3" name="Content Placeholder 2">
            <a:extLst>
              <a:ext uri="{FF2B5EF4-FFF2-40B4-BE49-F238E27FC236}">
                <a16:creationId xmlns:a16="http://schemas.microsoft.com/office/drawing/2014/main" id="{4878EC76-19AE-4788-B507-1AF0840B5E54}"/>
              </a:ext>
            </a:extLst>
          </p:cNvPr>
          <p:cNvSpPr>
            <a:spLocks noGrp="1"/>
          </p:cNvSpPr>
          <p:nvPr>
            <p:ph idx="1"/>
          </p:nvPr>
        </p:nvSpPr>
        <p:spPr>
          <a:xfrm>
            <a:off x="341523" y="1266939"/>
            <a:ext cx="11094415" cy="5166911"/>
          </a:xfrm>
        </p:spPr>
        <p:txBody>
          <a:bodyPr>
            <a:normAutofit/>
          </a:bodyPr>
          <a:lstStyle/>
          <a:p>
            <a:pPr>
              <a:spcAft>
                <a:spcPts val="600"/>
              </a:spcAft>
              <a:buClr>
                <a:schemeClr val="accent2">
                  <a:lumMod val="75000"/>
                </a:schemeClr>
              </a:buClr>
              <a:buFont typeface="Wingdings" panose="05000000000000000000" pitchFamily="2" charset="2"/>
              <a:buChar char="v"/>
            </a:pPr>
            <a:r>
              <a:rPr lang="en-US" sz="2800" dirty="0">
                <a:solidFill>
                  <a:schemeClr val="tx1"/>
                </a:solidFill>
                <a:latin typeface="+mj-lt"/>
                <a:cs typeface="Arial" panose="020B0604020202020204" pitchFamily="34" charset="0"/>
              </a:rPr>
              <a:t>Each child diagnosed with an oncological disease, regardless of his or her social background, deserves support and should be offered access to the best possible treatment and medical care. Parents and caregivers of children diagnosed with oncological diseases must have access to all trustworthy information so that they can take informed decisions regarding the treatment of their children.</a:t>
            </a:r>
          </a:p>
          <a:p>
            <a:pPr>
              <a:spcAft>
                <a:spcPts val="600"/>
              </a:spcAft>
              <a:buClr>
                <a:schemeClr val="accent2">
                  <a:lumMod val="75000"/>
                </a:schemeClr>
              </a:buClr>
              <a:buFont typeface="Wingdings" panose="05000000000000000000" pitchFamily="2" charset="2"/>
              <a:buChar char="v"/>
            </a:pPr>
            <a:r>
              <a:rPr lang="en-US" sz="2800" dirty="0">
                <a:solidFill>
                  <a:schemeClr val="tx1"/>
                </a:solidFill>
                <a:latin typeface="+mj-lt"/>
                <a:cs typeface="Arial" panose="020B0604020202020204" pitchFamily="34" charset="0"/>
              </a:rPr>
              <a:t>Families with children suffering from oncological diseases must be involved throughout the entire treatment process: from diagnosis to healing.</a:t>
            </a:r>
          </a:p>
        </p:txBody>
      </p:sp>
    </p:spTree>
    <p:extLst>
      <p:ext uri="{BB962C8B-B14F-4D97-AF65-F5344CB8AC3E}">
        <p14:creationId xmlns:p14="http://schemas.microsoft.com/office/powerpoint/2010/main" val="2060274063"/>
      </p:ext>
    </p:extLst>
  </p:cSld>
  <p:clrMapOvr>
    <a:masterClrMapping/>
  </p:clrMapOvr>
  <mc:AlternateContent xmlns:mc="http://schemas.openxmlformats.org/markup-compatibility/2006" xmlns:p14="http://schemas.microsoft.com/office/powerpoint/2010/main">
    <mc:Choice Requires="p14">
      <p:transition spd="slow" p14:dur="1250" advClick="0" advTm="6000">
        <p:wipe/>
      </p:transition>
    </mc:Choice>
    <mc:Fallback xmlns="">
      <p:transition spd="slow" advClick="0" advTm="6000">
        <p:wip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1ECAF-3CDF-4894-901D-3A6ADC6E35D3}"/>
              </a:ext>
            </a:extLst>
          </p:cNvPr>
          <p:cNvSpPr>
            <a:spLocks noGrp="1"/>
          </p:cNvSpPr>
          <p:nvPr>
            <p:ph type="title"/>
          </p:nvPr>
        </p:nvSpPr>
        <p:spPr>
          <a:xfrm>
            <a:off x="622357" y="121972"/>
            <a:ext cx="8596668" cy="1171699"/>
          </a:xfrm>
        </p:spPr>
        <p:txBody>
          <a:bodyPr/>
          <a:lstStyle/>
          <a:p>
            <a:r>
              <a:rPr lang="en-US" b="1" dirty="0"/>
              <a:t>Charity Yard sale</a:t>
            </a:r>
            <a:r>
              <a:rPr lang="ro-RO" b="1" dirty="0"/>
              <a:t> „Bucuria Floriilor”</a:t>
            </a:r>
            <a:endParaRPr lang="ro-RO" dirty="0"/>
          </a:p>
        </p:txBody>
      </p:sp>
      <p:sp>
        <p:nvSpPr>
          <p:cNvPr id="3" name="Content Placeholder 2">
            <a:extLst>
              <a:ext uri="{FF2B5EF4-FFF2-40B4-BE49-F238E27FC236}">
                <a16:creationId xmlns:a16="http://schemas.microsoft.com/office/drawing/2014/main" id="{A2CBAE45-8238-4D04-BB87-FF40DF0738FD}"/>
              </a:ext>
            </a:extLst>
          </p:cNvPr>
          <p:cNvSpPr>
            <a:spLocks noGrp="1"/>
          </p:cNvSpPr>
          <p:nvPr>
            <p:ph sz="half" idx="1"/>
          </p:nvPr>
        </p:nvSpPr>
        <p:spPr>
          <a:xfrm>
            <a:off x="155968" y="1645329"/>
            <a:ext cx="3307382" cy="3567342"/>
          </a:xfrm>
        </p:spPr>
        <p:txBody>
          <a:bodyPr>
            <a:normAutofit/>
          </a:bodyPr>
          <a:lstStyle/>
          <a:p>
            <a:pPr marL="0" indent="0">
              <a:buNone/>
            </a:pPr>
            <a:r>
              <a:rPr lang="en-US" dirty="0"/>
              <a:t>We have sold clothing and footwear, jewelry, hand-made items, souvenirs that have been offered to the Association by our supporters; all the collected means have been directed to support the children under treatment in the Onco-pediatric Unit of the Oncological Institute.</a:t>
            </a:r>
            <a:endParaRPr lang="ro-RO" dirty="0"/>
          </a:p>
        </p:txBody>
      </p:sp>
      <p:sp>
        <p:nvSpPr>
          <p:cNvPr id="4" name="Content Placeholder 3">
            <a:extLst>
              <a:ext uri="{FF2B5EF4-FFF2-40B4-BE49-F238E27FC236}">
                <a16:creationId xmlns:a16="http://schemas.microsoft.com/office/drawing/2014/main" id="{808F5DD4-FD85-411B-916F-31889B30DF90}"/>
              </a:ext>
            </a:extLst>
          </p:cNvPr>
          <p:cNvSpPr>
            <a:spLocks noGrp="1"/>
          </p:cNvSpPr>
          <p:nvPr>
            <p:ph sz="half" idx="2"/>
          </p:nvPr>
        </p:nvSpPr>
        <p:spPr>
          <a:xfrm>
            <a:off x="2972975" y="727373"/>
            <a:ext cx="7303324" cy="3880773"/>
          </a:xfrm>
        </p:spPr>
        <p:txBody>
          <a:bodyPr>
            <a:normAutofit/>
          </a:bodyPr>
          <a:lstStyle/>
          <a:p>
            <a:pPr marL="0" indent="0">
              <a:buNone/>
            </a:pPr>
            <a:r>
              <a:rPr lang="en-US" sz="2400" b="1" dirty="0">
                <a:solidFill>
                  <a:schemeClr val="accent2">
                    <a:lumMod val="75000"/>
                  </a:schemeClr>
                </a:solidFill>
              </a:rPr>
              <a:t>Campaign</a:t>
            </a:r>
            <a:r>
              <a:rPr lang="ro-RO" sz="2400" b="1" dirty="0">
                <a:solidFill>
                  <a:schemeClr val="accent2">
                    <a:lumMod val="75000"/>
                  </a:schemeClr>
                </a:solidFill>
              </a:rPr>
              <a:t> „</a:t>
            </a:r>
            <a:r>
              <a:rPr lang="en-US" sz="2400" b="1" dirty="0">
                <a:solidFill>
                  <a:schemeClr val="accent2">
                    <a:lumMod val="75000"/>
                  </a:schemeClr>
                </a:solidFill>
              </a:rPr>
              <a:t>Donate a Toy</a:t>
            </a:r>
            <a:endParaRPr lang="ro-RO" sz="2400" b="1" dirty="0">
              <a:solidFill>
                <a:schemeClr val="accent2">
                  <a:lumMod val="75000"/>
                </a:schemeClr>
              </a:solidFill>
            </a:endParaRPr>
          </a:p>
          <a:p>
            <a:pPr marL="0" indent="0">
              <a:buNone/>
            </a:pPr>
            <a:r>
              <a:rPr lang="en-US" sz="2400" b="1" dirty="0">
                <a:solidFill>
                  <a:schemeClr val="accent2">
                    <a:lumMod val="75000"/>
                  </a:schemeClr>
                </a:solidFill>
              </a:rPr>
              <a:t>For a Child Suffering from Leukemia</a:t>
            </a:r>
            <a:r>
              <a:rPr lang="ro-RO" sz="2400" b="1" dirty="0">
                <a:solidFill>
                  <a:schemeClr val="accent2">
                    <a:lumMod val="75000"/>
                  </a:schemeClr>
                </a:solidFill>
              </a:rPr>
              <a:t>”</a:t>
            </a:r>
          </a:p>
        </p:txBody>
      </p:sp>
      <p:pic>
        <p:nvPicPr>
          <p:cNvPr id="6" name="Picture 5">
            <a:extLst>
              <a:ext uri="{FF2B5EF4-FFF2-40B4-BE49-F238E27FC236}">
                <a16:creationId xmlns:a16="http://schemas.microsoft.com/office/drawing/2014/main" id="{DC250A2C-7BA3-4978-958D-33E87D4C8579}"/>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8523958" y="487579"/>
            <a:ext cx="3307383" cy="3456339"/>
          </a:xfrm>
          <a:prstGeom prst="rect">
            <a:avLst/>
          </a:prstGeom>
        </p:spPr>
      </p:pic>
      <p:pic>
        <p:nvPicPr>
          <p:cNvPr id="8" name="Picture 7">
            <a:extLst>
              <a:ext uri="{FF2B5EF4-FFF2-40B4-BE49-F238E27FC236}">
                <a16:creationId xmlns:a16="http://schemas.microsoft.com/office/drawing/2014/main" id="{7F073593-C8FD-47A6-AAB0-1ADBAD8DBEA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866" y="4476420"/>
            <a:ext cx="5087111" cy="2259608"/>
          </a:xfrm>
          <a:prstGeom prst="rect">
            <a:avLst/>
          </a:prstGeom>
        </p:spPr>
      </p:pic>
      <p:pic>
        <p:nvPicPr>
          <p:cNvPr id="9" name="Picture 8">
            <a:extLst>
              <a:ext uri="{FF2B5EF4-FFF2-40B4-BE49-F238E27FC236}">
                <a16:creationId xmlns:a16="http://schemas.microsoft.com/office/drawing/2014/main" id="{5519E63D-A841-4079-8FFA-E570C0848DD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796009" y="3784781"/>
            <a:ext cx="2438914" cy="2951247"/>
          </a:xfrm>
          <a:prstGeom prst="rect">
            <a:avLst/>
          </a:prstGeom>
        </p:spPr>
      </p:pic>
      <p:pic>
        <p:nvPicPr>
          <p:cNvPr id="10" name="Picture 9">
            <a:extLst>
              <a:ext uri="{FF2B5EF4-FFF2-40B4-BE49-F238E27FC236}">
                <a16:creationId xmlns:a16="http://schemas.microsoft.com/office/drawing/2014/main" id="{FB99A3F1-8659-4019-ADBD-E4AB3A041AE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3079" y="4847940"/>
            <a:ext cx="3238213" cy="1968985"/>
          </a:xfrm>
          <a:prstGeom prst="rect">
            <a:avLst/>
          </a:prstGeom>
        </p:spPr>
      </p:pic>
      <p:pic>
        <p:nvPicPr>
          <p:cNvPr id="11" name="Picture 10">
            <a:extLst>
              <a:ext uri="{FF2B5EF4-FFF2-40B4-BE49-F238E27FC236}">
                <a16:creationId xmlns:a16="http://schemas.microsoft.com/office/drawing/2014/main" id="{8A2392E5-8D4D-4C6A-9660-C3F6E8DC544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015188" y="1605077"/>
            <a:ext cx="4161624" cy="3121218"/>
          </a:xfrm>
          <a:prstGeom prst="rect">
            <a:avLst/>
          </a:prstGeom>
        </p:spPr>
      </p:pic>
    </p:spTree>
    <p:extLst>
      <p:ext uri="{BB962C8B-B14F-4D97-AF65-F5344CB8AC3E}">
        <p14:creationId xmlns:p14="http://schemas.microsoft.com/office/powerpoint/2010/main" val="499156285"/>
      </p:ext>
    </p:extLst>
  </p:cSld>
  <p:clrMapOvr>
    <a:masterClrMapping/>
  </p:clrMapOvr>
  <mc:AlternateContent xmlns:mc="http://schemas.openxmlformats.org/markup-compatibility/2006" xmlns:p14="http://schemas.microsoft.com/office/powerpoint/2010/main">
    <mc:Choice Requires="p14">
      <p:transition spd="slow" p14:dur="1250" advClick="0" advTm="6000">
        <p:wipe/>
      </p:transition>
    </mc:Choice>
    <mc:Fallback xmlns="">
      <p:transition spd="slow" advClick="0" advTm="6000">
        <p:wip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814CA-8FF9-461A-8CFF-CF7446E401EB}"/>
              </a:ext>
            </a:extLst>
          </p:cNvPr>
          <p:cNvSpPr>
            <a:spLocks noGrp="1"/>
          </p:cNvSpPr>
          <p:nvPr>
            <p:ph type="title"/>
          </p:nvPr>
        </p:nvSpPr>
        <p:spPr/>
        <p:txBody>
          <a:bodyPr/>
          <a:lstStyle/>
          <a:p>
            <a:r>
              <a:rPr lang="en-US" b="1" dirty="0"/>
              <a:t>Children Cherry </a:t>
            </a:r>
            <a:br>
              <a:rPr lang="en-US" b="1" dirty="0"/>
            </a:br>
            <a:r>
              <a:rPr lang="en-US" b="1" dirty="0"/>
              <a:t>Festival</a:t>
            </a:r>
            <a:endParaRPr lang="ro-RO" dirty="0"/>
          </a:p>
        </p:txBody>
      </p:sp>
      <p:sp>
        <p:nvSpPr>
          <p:cNvPr id="3" name="Content Placeholder 2">
            <a:extLst>
              <a:ext uri="{FF2B5EF4-FFF2-40B4-BE49-F238E27FC236}">
                <a16:creationId xmlns:a16="http://schemas.microsoft.com/office/drawing/2014/main" id="{3C5DCBBF-6B2F-4392-9ABF-4D48B23AB5E3}"/>
              </a:ext>
            </a:extLst>
          </p:cNvPr>
          <p:cNvSpPr>
            <a:spLocks noGrp="1"/>
          </p:cNvSpPr>
          <p:nvPr>
            <p:ph sz="half" idx="1"/>
          </p:nvPr>
        </p:nvSpPr>
        <p:spPr>
          <a:xfrm>
            <a:off x="249106" y="2008586"/>
            <a:ext cx="4184035" cy="3880772"/>
          </a:xfrm>
        </p:spPr>
        <p:txBody>
          <a:bodyPr>
            <a:normAutofit fontScale="92500"/>
          </a:bodyPr>
          <a:lstStyle/>
          <a:p>
            <a:pPr marL="0" indent="0">
              <a:buNone/>
            </a:pPr>
            <a:r>
              <a:rPr lang="en-US" sz="2400" b="1" dirty="0"/>
              <a:t>This festival was organized by the Kindergarten no. 225 from Chisinau. </a:t>
            </a:r>
            <a:r>
              <a:rPr lang="en-US" sz="2400" dirty="0"/>
              <a:t>In addition to the fun activities with the participation of children and guests of the festival, this event had also had an important social call - to support two patients of the Pediatric Hematology Unit of the Oncological Institute.</a:t>
            </a:r>
            <a:endParaRPr lang="ro-RO" sz="2400" dirty="0"/>
          </a:p>
        </p:txBody>
      </p:sp>
      <p:pic>
        <p:nvPicPr>
          <p:cNvPr id="5" name="Content Placeholder 4">
            <a:extLst>
              <a:ext uri="{FF2B5EF4-FFF2-40B4-BE49-F238E27FC236}">
                <a16:creationId xmlns:a16="http://schemas.microsoft.com/office/drawing/2014/main" id="{891604F5-4B35-42BC-962B-58825E0289BD}"/>
              </a:ext>
            </a:extLst>
          </p:cNvPr>
          <p:cNvPicPr>
            <a:picLocks noGrp="1" noChangeAspect="1"/>
          </p:cNvPicPr>
          <p:nvPr>
            <p:ph sz="half" idx="2"/>
          </p:nvPr>
        </p:nvPicPr>
        <p:blipFill rotWithShape="1">
          <a:blip r:embed="rId2" cstate="screen">
            <a:extLst>
              <a:ext uri="{28A0092B-C50C-407E-A947-70E740481C1C}">
                <a14:useLocalDpi xmlns:a14="http://schemas.microsoft.com/office/drawing/2010/main"/>
              </a:ext>
            </a:extLst>
          </a:blip>
          <a:srcRect/>
          <a:stretch/>
        </p:blipFill>
        <p:spPr>
          <a:xfrm>
            <a:off x="4963892" y="551264"/>
            <a:ext cx="3337060" cy="3138487"/>
          </a:xfrm>
          <a:prstGeom prst="rect">
            <a:avLst/>
          </a:prstGeom>
        </p:spPr>
      </p:pic>
      <p:pic>
        <p:nvPicPr>
          <p:cNvPr id="6" name="Picture 5">
            <a:extLst>
              <a:ext uri="{FF2B5EF4-FFF2-40B4-BE49-F238E27FC236}">
                <a16:creationId xmlns:a16="http://schemas.microsoft.com/office/drawing/2014/main" id="{23FEBDC1-D259-41A2-9A72-703969CCA5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20514" y="1537423"/>
            <a:ext cx="1885950" cy="3429000"/>
          </a:xfrm>
          <a:prstGeom prst="rect">
            <a:avLst/>
          </a:prstGeom>
        </p:spPr>
      </p:pic>
      <p:pic>
        <p:nvPicPr>
          <p:cNvPr id="7" name="Picture 6">
            <a:extLst>
              <a:ext uri="{FF2B5EF4-FFF2-40B4-BE49-F238E27FC236}">
                <a16:creationId xmlns:a16="http://schemas.microsoft.com/office/drawing/2014/main" id="{329B99BB-E201-4EDC-A75B-3CB2CA26BE4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056704" y="3948972"/>
            <a:ext cx="4078592" cy="2808748"/>
          </a:xfrm>
          <a:prstGeom prst="rect">
            <a:avLst/>
          </a:prstGeom>
        </p:spPr>
      </p:pic>
    </p:spTree>
    <p:extLst>
      <p:ext uri="{BB962C8B-B14F-4D97-AF65-F5344CB8AC3E}">
        <p14:creationId xmlns:p14="http://schemas.microsoft.com/office/powerpoint/2010/main" val="2841983836"/>
      </p:ext>
    </p:extLst>
  </p:cSld>
  <p:clrMapOvr>
    <a:masterClrMapping/>
  </p:clrMapOvr>
  <mc:AlternateContent xmlns:mc="http://schemas.openxmlformats.org/markup-compatibility/2006" xmlns:p14="http://schemas.microsoft.com/office/powerpoint/2010/main">
    <mc:Choice Requires="p14">
      <p:transition spd="slow" p14:dur="1250" advClick="0" advTm="6000">
        <p:wipe/>
      </p:transition>
    </mc:Choice>
    <mc:Fallback xmlns="">
      <p:transition spd="slow" advClick="0" advTm="6000">
        <p:wip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30460-0B49-48E0-9FC4-054145A3D806}"/>
              </a:ext>
            </a:extLst>
          </p:cNvPr>
          <p:cNvSpPr>
            <a:spLocks noGrp="1"/>
          </p:cNvSpPr>
          <p:nvPr>
            <p:ph type="title"/>
          </p:nvPr>
        </p:nvSpPr>
        <p:spPr/>
        <p:txBody>
          <a:bodyPr/>
          <a:lstStyle/>
          <a:p>
            <a:r>
              <a:rPr lang="ro-RO" b="1" dirty="0"/>
              <a:t>„</a:t>
            </a:r>
            <a:r>
              <a:rPr lang="en-US" b="1" dirty="0"/>
              <a:t>Purse Surprise</a:t>
            </a:r>
            <a:r>
              <a:rPr lang="ro-RO" b="1" dirty="0"/>
              <a:t>”</a:t>
            </a:r>
            <a:endParaRPr lang="ro-RO" dirty="0"/>
          </a:p>
        </p:txBody>
      </p:sp>
      <p:sp>
        <p:nvSpPr>
          <p:cNvPr id="3" name="Content Placeholder 2">
            <a:extLst>
              <a:ext uri="{FF2B5EF4-FFF2-40B4-BE49-F238E27FC236}">
                <a16:creationId xmlns:a16="http://schemas.microsoft.com/office/drawing/2014/main" id="{0D51887C-FD5C-4BF3-B671-DE50C6F1E94C}"/>
              </a:ext>
            </a:extLst>
          </p:cNvPr>
          <p:cNvSpPr>
            <a:spLocks noGrp="1"/>
          </p:cNvSpPr>
          <p:nvPr>
            <p:ph sz="half" idx="1"/>
          </p:nvPr>
        </p:nvSpPr>
        <p:spPr>
          <a:xfrm>
            <a:off x="273573" y="1364942"/>
            <a:ext cx="4184035" cy="2981427"/>
          </a:xfrm>
        </p:spPr>
        <p:txBody>
          <a:bodyPr/>
          <a:lstStyle/>
          <a:p>
            <a:pPr marL="0" indent="0">
              <a:buNone/>
            </a:pPr>
            <a:r>
              <a:rPr lang="en-US" dirty="0"/>
              <a:t>This is the name for small attentions which the Association shares with the children of the pediatric units of the Oncological Institute. On various occasions, as well as without any, we strive to cheer up the kids with small surprises, to bring smiles on their faces tired of painful procedures and adverse effects of medications that are administered during treatments.</a:t>
            </a:r>
            <a:endParaRPr lang="ro-RO" dirty="0"/>
          </a:p>
        </p:txBody>
      </p:sp>
      <p:pic>
        <p:nvPicPr>
          <p:cNvPr id="5" name="Picture 4">
            <a:extLst>
              <a:ext uri="{FF2B5EF4-FFF2-40B4-BE49-F238E27FC236}">
                <a16:creationId xmlns:a16="http://schemas.microsoft.com/office/drawing/2014/main" id="{B7201582-2DB6-4AB3-A10C-50543B27C43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0328" y="4400528"/>
            <a:ext cx="2934763" cy="2201073"/>
          </a:xfrm>
          <a:prstGeom prst="rect">
            <a:avLst/>
          </a:prstGeom>
        </p:spPr>
      </p:pic>
      <p:pic>
        <p:nvPicPr>
          <p:cNvPr id="6" name="Picture 5">
            <a:extLst>
              <a:ext uri="{FF2B5EF4-FFF2-40B4-BE49-F238E27FC236}">
                <a16:creationId xmlns:a16="http://schemas.microsoft.com/office/drawing/2014/main" id="{BC04023A-9B70-4C40-B03E-852D1E7FE87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30286" y="1227424"/>
            <a:ext cx="2571750" cy="3429000"/>
          </a:xfrm>
          <a:prstGeom prst="rect">
            <a:avLst/>
          </a:prstGeom>
        </p:spPr>
      </p:pic>
      <p:pic>
        <p:nvPicPr>
          <p:cNvPr id="8" name="Picture 7">
            <a:extLst>
              <a:ext uri="{FF2B5EF4-FFF2-40B4-BE49-F238E27FC236}">
                <a16:creationId xmlns:a16="http://schemas.microsoft.com/office/drawing/2014/main" id="{3C995779-907C-43BB-8ED0-D8E1F7B15F8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789871" y="4533060"/>
            <a:ext cx="2517105" cy="2208693"/>
          </a:xfrm>
          <a:prstGeom prst="rect">
            <a:avLst/>
          </a:prstGeom>
        </p:spPr>
      </p:pic>
      <p:pic>
        <p:nvPicPr>
          <p:cNvPr id="9" name="Picture 8">
            <a:extLst>
              <a:ext uri="{FF2B5EF4-FFF2-40B4-BE49-F238E27FC236}">
                <a16:creationId xmlns:a16="http://schemas.microsoft.com/office/drawing/2014/main" id="{64875364-C28A-404E-BA57-B51A603556B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43577" y="154380"/>
            <a:ext cx="4015172" cy="2996528"/>
          </a:xfrm>
          <a:prstGeom prst="rect">
            <a:avLst/>
          </a:prstGeom>
        </p:spPr>
      </p:pic>
      <p:pic>
        <p:nvPicPr>
          <p:cNvPr id="10" name="Picture 9">
            <a:extLst>
              <a:ext uri="{FF2B5EF4-FFF2-40B4-BE49-F238E27FC236}">
                <a16:creationId xmlns:a16="http://schemas.microsoft.com/office/drawing/2014/main" id="{D9661811-13B1-454C-A8D6-7E6CD2678D2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143577" y="3293412"/>
            <a:ext cx="2666015" cy="3564588"/>
          </a:xfrm>
          <a:prstGeom prst="rect">
            <a:avLst/>
          </a:prstGeom>
        </p:spPr>
      </p:pic>
    </p:spTree>
    <p:extLst>
      <p:ext uri="{BB962C8B-B14F-4D97-AF65-F5344CB8AC3E}">
        <p14:creationId xmlns:p14="http://schemas.microsoft.com/office/powerpoint/2010/main" val="2105139750"/>
      </p:ext>
    </p:extLst>
  </p:cSld>
  <p:clrMapOvr>
    <a:masterClrMapping/>
  </p:clrMapOvr>
  <mc:AlternateContent xmlns:mc="http://schemas.openxmlformats.org/markup-compatibility/2006" xmlns:p14="http://schemas.microsoft.com/office/powerpoint/2010/main">
    <mc:Choice Requires="p14">
      <p:transition spd="slow" p14:dur="1250" advClick="0" advTm="6000">
        <p:wipe/>
      </p:transition>
    </mc:Choice>
    <mc:Fallback xmlns="">
      <p:transition spd="slow" advClick="0" advTm="6000">
        <p:wip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403BA-35C8-46AA-8956-2FAB1DC75109}"/>
              </a:ext>
            </a:extLst>
          </p:cNvPr>
          <p:cNvSpPr>
            <a:spLocks noGrp="1"/>
          </p:cNvSpPr>
          <p:nvPr>
            <p:ph type="title"/>
          </p:nvPr>
        </p:nvSpPr>
        <p:spPr>
          <a:xfrm>
            <a:off x="5805018" y="122712"/>
            <a:ext cx="4072796" cy="1320800"/>
          </a:xfrm>
        </p:spPr>
        <p:txBody>
          <a:bodyPr/>
          <a:lstStyle/>
          <a:p>
            <a:r>
              <a:rPr lang="en-US" b="1" dirty="0"/>
              <a:t>Courage Box</a:t>
            </a:r>
            <a:endParaRPr lang="ro-RO" dirty="0"/>
          </a:p>
        </p:txBody>
      </p:sp>
      <p:sp>
        <p:nvSpPr>
          <p:cNvPr id="3" name="Content Placeholder 2">
            <a:extLst>
              <a:ext uri="{FF2B5EF4-FFF2-40B4-BE49-F238E27FC236}">
                <a16:creationId xmlns:a16="http://schemas.microsoft.com/office/drawing/2014/main" id="{2E567A96-28EC-453C-BE07-2C21A0D925C4}"/>
              </a:ext>
            </a:extLst>
          </p:cNvPr>
          <p:cNvSpPr>
            <a:spLocks noGrp="1"/>
          </p:cNvSpPr>
          <p:nvPr>
            <p:ph sz="half" idx="1"/>
          </p:nvPr>
        </p:nvSpPr>
        <p:spPr>
          <a:xfrm>
            <a:off x="4963887" y="877394"/>
            <a:ext cx="4913928" cy="2679736"/>
          </a:xfrm>
        </p:spPr>
        <p:txBody>
          <a:bodyPr>
            <a:normAutofit/>
          </a:bodyPr>
          <a:lstStyle/>
          <a:p>
            <a:pPr marL="0" indent="0">
              <a:buNone/>
            </a:pPr>
            <a:r>
              <a:rPr lang="en-US" sz="2000" dirty="0"/>
              <a:t>A project aimed to reward the sufferings of children related to painful and unpleasant procedures during medical treatment. Thus, each child can choose from the Courage Box a toy they like that will allow them, at least for a few moments, to forget about pain</a:t>
            </a:r>
            <a:endParaRPr lang="ro-RO" sz="2000" dirty="0"/>
          </a:p>
        </p:txBody>
      </p:sp>
      <p:pic>
        <p:nvPicPr>
          <p:cNvPr id="5" name="Content Placeholder 4">
            <a:extLst>
              <a:ext uri="{FF2B5EF4-FFF2-40B4-BE49-F238E27FC236}">
                <a16:creationId xmlns:a16="http://schemas.microsoft.com/office/drawing/2014/main" id="{A3EF2760-7E56-490A-BCC6-0EF712C4F454}"/>
              </a:ext>
            </a:extLst>
          </p:cNvPr>
          <p:cNvPicPr>
            <a:picLocks noGrp="1" noChangeAspect="1"/>
          </p:cNvPicPr>
          <p:nvPr>
            <p:ph sz="half" idx="2"/>
          </p:nvPr>
        </p:nvPicPr>
        <p:blipFill rotWithShape="1">
          <a:blip r:embed="rId2" cstate="screen">
            <a:extLst>
              <a:ext uri="{28A0092B-C50C-407E-A947-70E740481C1C}">
                <a14:useLocalDpi xmlns:a14="http://schemas.microsoft.com/office/drawing/2010/main"/>
              </a:ext>
            </a:extLst>
          </a:blip>
          <a:srcRect/>
          <a:stretch/>
        </p:blipFill>
        <p:spPr>
          <a:xfrm>
            <a:off x="1372411" y="3557130"/>
            <a:ext cx="2978302" cy="3300870"/>
          </a:xfrm>
          <a:prstGeom prst="rect">
            <a:avLst/>
          </a:prstGeom>
        </p:spPr>
      </p:pic>
      <p:pic>
        <p:nvPicPr>
          <p:cNvPr id="6" name="Picture 5">
            <a:extLst>
              <a:ext uri="{FF2B5EF4-FFF2-40B4-BE49-F238E27FC236}">
                <a16:creationId xmlns:a16="http://schemas.microsoft.com/office/drawing/2014/main" id="{F332AB2C-60C7-4040-8BAF-D93BF9F19A3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2252" y="290974"/>
            <a:ext cx="4184035" cy="3138026"/>
          </a:xfrm>
          <a:prstGeom prst="rect">
            <a:avLst/>
          </a:prstGeom>
        </p:spPr>
      </p:pic>
      <p:pic>
        <p:nvPicPr>
          <p:cNvPr id="7" name="Picture 6">
            <a:extLst>
              <a:ext uri="{FF2B5EF4-FFF2-40B4-BE49-F238E27FC236}">
                <a16:creationId xmlns:a16="http://schemas.microsoft.com/office/drawing/2014/main" id="{12D0FDB4-7C01-41C9-9B3B-FBC544A7272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805018" y="3730253"/>
            <a:ext cx="3386463" cy="2954624"/>
          </a:xfrm>
          <a:prstGeom prst="rect">
            <a:avLst/>
          </a:prstGeom>
        </p:spPr>
      </p:pic>
    </p:spTree>
    <p:extLst>
      <p:ext uri="{BB962C8B-B14F-4D97-AF65-F5344CB8AC3E}">
        <p14:creationId xmlns:p14="http://schemas.microsoft.com/office/powerpoint/2010/main" val="1908740573"/>
      </p:ext>
    </p:extLst>
  </p:cSld>
  <p:clrMapOvr>
    <a:masterClrMapping/>
  </p:clrMapOvr>
  <mc:AlternateContent xmlns:mc="http://schemas.openxmlformats.org/markup-compatibility/2006" xmlns:p14="http://schemas.microsoft.com/office/powerpoint/2010/main">
    <mc:Choice Requires="p14">
      <p:transition spd="slow" p14:dur="1250" advClick="0" advTm="6000">
        <p:wipe/>
      </p:transition>
    </mc:Choice>
    <mc:Fallback xmlns="">
      <p:transition spd="slow" advClick="0" advTm="6000">
        <p:wip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7DE77-3FBD-4FDE-A062-D457D74D0DC2}"/>
              </a:ext>
            </a:extLst>
          </p:cNvPr>
          <p:cNvSpPr>
            <a:spLocks noGrp="1"/>
          </p:cNvSpPr>
          <p:nvPr>
            <p:ph type="title"/>
          </p:nvPr>
        </p:nvSpPr>
        <p:spPr>
          <a:xfrm>
            <a:off x="244943" y="238409"/>
            <a:ext cx="5833635" cy="1320800"/>
          </a:xfrm>
        </p:spPr>
        <p:txBody>
          <a:bodyPr/>
          <a:lstStyle/>
          <a:p>
            <a:r>
              <a:rPr lang="en-US" b="1" dirty="0"/>
              <a:t>The M</a:t>
            </a:r>
            <a:r>
              <a:rPr lang="ro-RO" b="1" dirty="0" err="1"/>
              <a:t>eadow</a:t>
            </a:r>
            <a:r>
              <a:rPr lang="ro-RO" b="1" dirty="0"/>
              <a:t> of </a:t>
            </a:r>
            <a:r>
              <a:rPr lang="ro-RO" b="1" dirty="0" err="1"/>
              <a:t>wishes</a:t>
            </a:r>
            <a:endParaRPr lang="ro-RO" dirty="0"/>
          </a:p>
        </p:txBody>
      </p:sp>
      <p:sp>
        <p:nvSpPr>
          <p:cNvPr id="3" name="Content Placeholder 2">
            <a:extLst>
              <a:ext uri="{FF2B5EF4-FFF2-40B4-BE49-F238E27FC236}">
                <a16:creationId xmlns:a16="http://schemas.microsoft.com/office/drawing/2014/main" id="{AC2ACD9B-17C3-4788-9CBE-3147B5ED0C99}"/>
              </a:ext>
            </a:extLst>
          </p:cNvPr>
          <p:cNvSpPr>
            <a:spLocks noGrp="1"/>
          </p:cNvSpPr>
          <p:nvPr>
            <p:ph sz="half" idx="1"/>
          </p:nvPr>
        </p:nvSpPr>
        <p:spPr>
          <a:xfrm>
            <a:off x="244943" y="1034472"/>
            <a:ext cx="4184035" cy="1840675"/>
          </a:xfrm>
        </p:spPr>
        <p:txBody>
          <a:bodyPr>
            <a:normAutofit lnSpcReduction="10000"/>
          </a:bodyPr>
          <a:lstStyle/>
          <a:p>
            <a:pPr marL="0" indent="0">
              <a:buNone/>
            </a:pPr>
            <a:r>
              <a:rPr lang="en-US" sz="2000" dirty="0">
                <a:solidFill>
                  <a:schemeClr val="tx1"/>
                </a:solidFill>
              </a:rPr>
              <a:t>A project aimed for the newly diagnosed patients of the Pediatric Hematology Unit of the Oncological Institute that allows them to reduce the stress after the hospitalization.</a:t>
            </a:r>
            <a:endParaRPr lang="ro-RO" sz="2000" dirty="0">
              <a:solidFill>
                <a:schemeClr val="tx1"/>
              </a:solidFill>
            </a:endParaRPr>
          </a:p>
        </p:txBody>
      </p:sp>
      <p:pic>
        <p:nvPicPr>
          <p:cNvPr id="6" name="Picture 5">
            <a:extLst>
              <a:ext uri="{FF2B5EF4-FFF2-40B4-BE49-F238E27FC236}">
                <a16:creationId xmlns:a16="http://schemas.microsoft.com/office/drawing/2014/main" id="{6696B44B-6120-4359-9C33-D6033D02E23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64043" y="91971"/>
            <a:ext cx="2916969" cy="3889292"/>
          </a:xfrm>
          <a:prstGeom prst="rect">
            <a:avLst/>
          </a:prstGeom>
        </p:spPr>
      </p:pic>
      <p:pic>
        <p:nvPicPr>
          <p:cNvPr id="7" name="Picture 6">
            <a:extLst>
              <a:ext uri="{FF2B5EF4-FFF2-40B4-BE49-F238E27FC236}">
                <a16:creationId xmlns:a16="http://schemas.microsoft.com/office/drawing/2014/main" id="{BD921663-180C-4266-A733-71F26D537A2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7391" y="3299411"/>
            <a:ext cx="2668942" cy="3558589"/>
          </a:xfrm>
          <a:prstGeom prst="rect">
            <a:avLst/>
          </a:prstGeom>
        </p:spPr>
      </p:pic>
      <p:sp>
        <p:nvSpPr>
          <p:cNvPr id="8" name="TextBox 7">
            <a:extLst>
              <a:ext uri="{FF2B5EF4-FFF2-40B4-BE49-F238E27FC236}">
                <a16:creationId xmlns:a16="http://schemas.microsoft.com/office/drawing/2014/main" id="{49231804-C176-404E-AD10-4AEA93CF6AC9}"/>
              </a:ext>
            </a:extLst>
          </p:cNvPr>
          <p:cNvSpPr txBox="1"/>
          <p:nvPr/>
        </p:nvSpPr>
        <p:spPr>
          <a:xfrm>
            <a:off x="4200688" y="4191086"/>
            <a:ext cx="3755780" cy="1938992"/>
          </a:xfrm>
          <a:prstGeom prst="rect">
            <a:avLst/>
          </a:prstGeom>
          <a:noFill/>
        </p:spPr>
        <p:txBody>
          <a:bodyPr wrap="square" rtlCol="0">
            <a:spAutoFit/>
          </a:bodyPr>
          <a:lstStyle/>
          <a:p>
            <a:r>
              <a:rPr lang="en-US" sz="2400" dirty="0"/>
              <a:t>We share the wishes through social media and our volunteers and supporters take care that they come true!</a:t>
            </a:r>
            <a:endParaRPr lang="ro-RO" sz="2400" dirty="0"/>
          </a:p>
        </p:txBody>
      </p:sp>
      <p:pic>
        <p:nvPicPr>
          <p:cNvPr id="10" name="Picture 9">
            <a:extLst>
              <a:ext uri="{FF2B5EF4-FFF2-40B4-BE49-F238E27FC236}">
                <a16:creationId xmlns:a16="http://schemas.microsoft.com/office/drawing/2014/main" id="{75A5C976-3327-4D22-97A2-EF9F77B36FD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10520" y="3195706"/>
            <a:ext cx="2668942" cy="3558589"/>
          </a:xfrm>
          <a:prstGeom prst="rect">
            <a:avLst/>
          </a:prstGeom>
        </p:spPr>
      </p:pic>
    </p:spTree>
    <p:extLst>
      <p:ext uri="{BB962C8B-B14F-4D97-AF65-F5344CB8AC3E}">
        <p14:creationId xmlns:p14="http://schemas.microsoft.com/office/powerpoint/2010/main" val="2317396565"/>
      </p:ext>
    </p:extLst>
  </p:cSld>
  <p:clrMapOvr>
    <a:masterClrMapping/>
  </p:clrMapOvr>
  <mc:AlternateContent xmlns:mc="http://schemas.openxmlformats.org/markup-compatibility/2006" xmlns:p14="http://schemas.microsoft.com/office/powerpoint/2010/main">
    <mc:Choice Requires="p14">
      <p:transition spd="slow" p14:dur="1250" advClick="0" advTm="6000">
        <p:wipe/>
      </p:transition>
    </mc:Choice>
    <mc:Fallback xmlns="">
      <p:transition spd="slow" advClick="0" advTm="6000">
        <p:wip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9EE1A-F2D0-4757-8389-1BD1D81AAB45}"/>
              </a:ext>
            </a:extLst>
          </p:cNvPr>
          <p:cNvSpPr>
            <a:spLocks noGrp="1"/>
          </p:cNvSpPr>
          <p:nvPr>
            <p:ph type="title"/>
          </p:nvPr>
        </p:nvSpPr>
        <p:spPr/>
        <p:txBody>
          <a:bodyPr/>
          <a:lstStyle/>
          <a:p>
            <a:r>
              <a:rPr lang="en-US" b="1" dirty="0"/>
              <a:t>Assistance on admission and stay in the hospital</a:t>
            </a:r>
            <a:endParaRPr lang="ro-RO" b="1" dirty="0"/>
          </a:p>
        </p:txBody>
      </p:sp>
      <p:sp>
        <p:nvSpPr>
          <p:cNvPr id="3" name="Content Placeholder 2">
            <a:extLst>
              <a:ext uri="{FF2B5EF4-FFF2-40B4-BE49-F238E27FC236}">
                <a16:creationId xmlns:a16="http://schemas.microsoft.com/office/drawing/2014/main" id="{06A0CA68-BA83-4978-8C6A-92BE8CEEC4C2}"/>
              </a:ext>
            </a:extLst>
          </p:cNvPr>
          <p:cNvSpPr>
            <a:spLocks noGrp="1"/>
          </p:cNvSpPr>
          <p:nvPr>
            <p:ph sz="half" idx="1"/>
          </p:nvPr>
        </p:nvSpPr>
        <p:spPr>
          <a:xfrm>
            <a:off x="309199" y="1748941"/>
            <a:ext cx="6961934" cy="2051878"/>
          </a:xfrm>
        </p:spPr>
        <p:txBody>
          <a:bodyPr>
            <a:normAutofit/>
          </a:bodyPr>
          <a:lstStyle/>
          <a:p>
            <a:pPr marL="0" indent="0">
              <a:buNone/>
            </a:pPr>
            <a:r>
              <a:rPr lang="en-US" sz="2000" dirty="0"/>
              <a:t>Through our programs aimed to provide social support to the families of children suffering from onco-hematological diseases, admitted in the Pediatric Hematology Unit of the Oncological Institute, in 2019 we provided assistance to 19 families (financial aid, sanitation, clothing, etc.).</a:t>
            </a:r>
            <a:endParaRPr lang="ro-RO" sz="2000" dirty="0"/>
          </a:p>
        </p:txBody>
      </p:sp>
      <p:pic>
        <p:nvPicPr>
          <p:cNvPr id="5" name="Content Placeholder 4">
            <a:extLst>
              <a:ext uri="{FF2B5EF4-FFF2-40B4-BE49-F238E27FC236}">
                <a16:creationId xmlns:a16="http://schemas.microsoft.com/office/drawing/2014/main" id="{C8FBD09D-A105-493C-BD09-A9924A93FAB6}"/>
              </a:ext>
            </a:extLst>
          </p:cNvPr>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842571" y="4100975"/>
            <a:ext cx="3475622" cy="2606716"/>
          </a:xfrm>
          <a:prstGeom prst="rect">
            <a:avLst/>
          </a:prstGeom>
        </p:spPr>
      </p:pic>
      <p:pic>
        <p:nvPicPr>
          <p:cNvPr id="6" name="Picture 5">
            <a:extLst>
              <a:ext uri="{FF2B5EF4-FFF2-40B4-BE49-F238E27FC236}">
                <a16:creationId xmlns:a16="http://schemas.microsoft.com/office/drawing/2014/main" id="{633F90F8-6F1C-4F71-83B8-DE2F4922D02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83855" y="3484199"/>
            <a:ext cx="2376361" cy="3223492"/>
          </a:xfrm>
          <a:prstGeom prst="rect">
            <a:avLst/>
          </a:prstGeom>
        </p:spPr>
      </p:pic>
      <p:pic>
        <p:nvPicPr>
          <p:cNvPr id="8" name="Picture 7">
            <a:extLst>
              <a:ext uri="{FF2B5EF4-FFF2-40B4-BE49-F238E27FC236}">
                <a16:creationId xmlns:a16="http://schemas.microsoft.com/office/drawing/2014/main" id="{44A4B686-2709-4FBB-957C-6429FC9CCAC6}"/>
              </a:ext>
            </a:extLst>
          </p:cNvPr>
          <p:cNvPicPr>
            <a:picLocks noChangeAspect="1"/>
          </p:cNvPicPr>
          <p:nvPr/>
        </p:nvPicPr>
        <p:blipFill rotWithShape="1">
          <a:blip r:embed="rId4"/>
          <a:srcRect l="25422" t="19568" r="25390" b="5454"/>
          <a:stretch/>
        </p:blipFill>
        <p:spPr>
          <a:xfrm>
            <a:off x="7165466" y="3623375"/>
            <a:ext cx="3597182" cy="3084316"/>
          </a:xfrm>
          <a:prstGeom prst="rect">
            <a:avLst/>
          </a:prstGeom>
        </p:spPr>
      </p:pic>
      <p:pic>
        <p:nvPicPr>
          <p:cNvPr id="9" name="Picture 8">
            <a:extLst>
              <a:ext uri="{FF2B5EF4-FFF2-40B4-BE49-F238E27FC236}">
                <a16:creationId xmlns:a16="http://schemas.microsoft.com/office/drawing/2014/main" id="{513A41A1-DD9C-403B-B0E8-FABC00E4A3E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476383" y="1144115"/>
            <a:ext cx="2632033" cy="2479260"/>
          </a:xfrm>
          <a:prstGeom prst="rect">
            <a:avLst/>
          </a:prstGeom>
        </p:spPr>
      </p:pic>
    </p:spTree>
    <p:extLst>
      <p:ext uri="{BB962C8B-B14F-4D97-AF65-F5344CB8AC3E}">
        <p14:creationId xmlns:p14="http://schemas.microsoft.com/office/powerpoint/2010/main" val="3032747484"/>
      </p:ext>
    </p:extLst>
  </p:cSld>
  <p:clrMapOvr>
    <a:masterClrMapping/>
  </p:clrMapOvr>
  <mc:AlternateContent xmlns:mc="http://schemas.openxmlformats.org/markup-compatibility/2006" xmlns:p14="http://schemas.microsoft.com/office/powerpoint/2010/main">
    <mc:Choice Requires="p14">
      <p:transition spd="slow" p14:dur="1250" advClick="0" advTm="6000">
        <p:wipe/>
      </p:transition>
    </mc:Choice>
    <mc:Fallback xmlns="">
      <p:transition spd="slow" advClick="0" advTm="6000">
        <p:wipe/>
      </p:transition>
    </mc:Fallback>
  </mc:AlternateContent>
</p:sld>
</file>

<file path=ppt/theme/theme1.xml><?xml version="1.0" encoding="utf-8"?>
<a:theme xmlns:a="http://schemas.openxmlformats.org/drawingml/2006/main" name="Facet">
  <a:themeElements>
    <a:clrScheme name="Custom 6">
      <a:dk1>
        <a:sysClr val="windowText" lastClr="000000"/>
      </a:dk1>
      <a:lt1>
        <a:sysClr val="window" lastClr="FFFFFF"/>
      </a:lt1>
      <a:dk2>
        <a:srgbClr val="2C3C43"/>
      </a:dk2>
      <a:lt2>
        <a:srgbClr val="EBEBEB"/>
      </a:lt2>
      <a:accent1>
        <a:srgbClr val="D6006E"/>
      </a:accent1>
      <a:accent2>
        <a:srgbClr val="00A651"/>
      </a:accent2>
      <a:accent3>
        <a:srgbClr val="E6B91E"/>
      </a:accent3>
      <a:accent4>
        <a:srgbClr val="E76618"/>
      </a:accent4>
      <a:accent5>
        <a:srgbClr val="C42F1A"/>
      </a:accent5>
      <a:accent6>
        <a:srgbClr val="918655"/>
      </a:accent6>
      <a:hlink>
        <a:srgbClr val="D6006E"/>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
  <TotalTime>1530</TotalTime>
  <Words>978</Words>
  <Application>Microsoft Office PowerPoint</Application>
  <PresentationFormat>Widescreen</PresentationFormat>
  <Paragraphs>51</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Trebuchet MS</vt:lpstr>
      <vt:lpstr>Wingdings</vt:lpstr>
      <vt:lpstr>Wingdings 3</vt:lpstr>
      <vt:lpstr>Facet</vt:lpstr>
      <vt:lpstr>Activity Report  for 2019</vt:lpstr>
      <vt:lpstr>Our Purpose:</vt:lpstr>
      <vt:lpstr>Our Vision: </vt:lpstr>
      <vt:lpstr>Charity Yard sale „Bucuria Floriilor”</vt:lpstr>
      <vt:lpstr>Children Cherry  Festival</vt:lpstr>
      <vt:lpstr>„Purse Surprise”</vt:lpstr>
      <vt:lpstr>Courage Box</vt:lpstr>
      <vt:lpstr>The Meadow of wishes</vt:lpstr>
      <vt:lpstr>Assistance on admission and stay in the hospital</vt:lpstr>
      <vt:lpstr>Supporting the Pediatric Hematology Unit of the Oncological Institute </vt:lpstr>
      <vt:lpstr>International cooperation</vt:lpstr>
      <vt:lpstr>Financial Results</vt:lpstr>
      <vt:lpstr>Perspectives for 2020</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Natalia Vilcu</dc:creator>
  <cp:lastModifiedBy>Natalia Vilcu</cp:lastModifiedBy>
  <cp:revision>38</cp:revision>
  <dcterms:created xsi:type="dcterms:W3CDTF">2020-03-12T11:44:04Z</dcterms:created>
  <dcterms:modified xsi:type="dcterms:W3CDTF">2020-06-08T11:19:44Z</dcterms:modified>
</cp:coreProperties>
</file>